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xls" ContentType="application/vnd.ms-exce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Microsoft_Equation1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embeddings/oleObject75.bin" ContentType="application/vnd.openxmlformats-officedocument.oleObject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oleObject78.bin" ContentType="application/vnd.openxmlformats-officedocument.oleObject"/>
  <Override PartName="/ppt/embeddings/oleObject79.bin" ContentType="application/vnd.openxmlformats-officedocument.oleObject"/>
  <Override PartName="/ppt/embeddings/oleObject80.bin" ContentType="application/vnd.openxmlformats-officedocument.oleObject"/>
  <Override PartName="/ppt/embeddings/oleObject81.bin" ContentType="application/vnd.openxmlformats-officedocument.oleObject"/>
  <Override PartName="/ppt/embeddings/oleObject82.bin" ContentType="application/vnd.openxmlformats-officedocument.oleObject"/>
  <Override PartName="/ppt/embeddings/oleObject83.bin" ContentType="application/vnd.openxmlformats-officedocument.oleObject"/>
  <Override PartName="/ppt/embeddings/oleObject84.bin" ContentType="application/vnd.openxmlformats-officedocument.oleObject"/>
  <Override PartName="/ppt/embeddings/oleObject85.bin" ContentType="application/vnd.openxmlformats-officedocument.oleObject"/>
  <Override PartName="/ppt/embeddings/oleObject86.bin" ContentType="application/vnd.openxmlformats-officedocument.oleObject"/>
  <Override PartName="/ppt/embeddings/oleObject87.bin" ContentType="application/vnd.openxmlformats-officedocument.oleObject"/>
  <Override PartName="/ppt/embeddings/Microsoft_Equation2.bin" ContentType="application/vnd.openxmlformats-officedocument.oleObject"/>
  <Override PartName="/ppt/embeddings/oleObject88.bin" ContentType="application/vnd.openxmlformats-officedocument.oleObject"/>
  <Override PartName="/ppt/embeddings/oleObject89.bin" ContentType="application/vnd.openxmlformats-officedocument.oleObject"/>
  <Override PartName="/ppt/embeddings/oleObject90.bin" ContentType="application/vnd.openxmlformats-officedocument.oleObject"/>
  <Override PartName="/ppt/embeddings/oleObject91.bin" ContentType="application/vnd.openxmlformats-officedocument.oleObject"/>
  <Override PartName="/ppt/embeddings/oleObject92.bin" ContentType="application/vnd.openxmlformats-officedocument.oleObject"/>
  <Override PartName="/ppt/embeddings/oleObject93.bin" ContentType="application/vnd.openxmlformats-officedocument.oleObject"/>
  <Override PartName="/ppt/embeddings/oleObject94.bin" ContentType="application/vnd.openxmlformats-officedocument.oleObject"/>
  <Override PartName="/ppt/embeddings/oleObject95.bin" ContentType="application/vnd.openxmlformats-officedocument.oleObject"/>
  <Override PartName="/ppt/embeddings/oleObject96.bin" ContentType="application/vnd.openxmlformats-officedocument.oleObject"/>
  <Override PartName="/ppt/embeddings/oleObject97.bin" ContentType="application/vnd.openxmlformats-officedocument.oleObject"/>
  <Override PartName="/ppt/embeddings/oleObject98.bin" ContentType="application/vnd.openxmlformats-officedocument.oleObject"/>
  <Override PartName="/ppt/embeddings/oleObject99.bin" ContentType="application/vnd.openxmlformats-officedocument.oleObject"/>
  <Override PartName="/ppt/embeddings/oleObject100.bin" ContentType="application/vnd.openxmlformats-officedocument.oleObject"/>
  <Override PartName="/ppt/embeddings/oleObject101.bin" ContentType="application/vnd.openxmlformats-officedocument.oleObject"/>
  <Override PartName="/ppt/embeddings/oleObject102.bin" ContentType="application/vnd.openxmlformats-officedocument.oleObject"/>
  <Override PartName="/ppt/embeddings/oleObject103.bin" ContentType="application/vnd.openxmlformats-officedocument.oleObject"/>
  <Override PartName="/ppt/embeddings/oleObject104.bin" ContentType="application/vnd.openxmlformats-officedocument.oleObject"/>
  <Override PartName="/ppt/embeddings/oleObject105.bin" ContentType="application/vnd.openxmlformats-officedocument.oleObject"/>
  <Override PartName="/ppt/embeddings/oleObject106.bin" ContentType="application/vnd.openxmlformats-officedocument.oleObject"/>
  <Override PartName="/ppt/embeddings/oleObject107.bin" ContentType="application/vnd.openxmlformats-officedocument.oleObject"/>
  <Override PartName="/ppt/notesSlides/notesSlide1.xml" ContentType="application/vnd.openxmlformats-officedocument.presentationml.notesSlide+xml"/>
  <Override PartName="/ppt/embeddings/oleObject108.bin" ContentType="application/vnd.openxmlformats-officedocument.oleObject"/>
  <Override PartName="/ppt/embeddings/oleObject109.bin" ContentType="application/vnd.openxmlformats-officedocument.oleObject"/>
  <Override PartName="/ppt/embeddings/oleObject110.bin" ContentType="application/vnd.openxmlformats-officedocument.oleObject"/>
  <Override PartName="/ppt/embeddings/oleObject111.bin" ContentType="application/vnd.openxmlformats-officedocument.oleObject"/>
  <Override PartName="/ppt/embeddings/oleObject112.bin" ContentType="application/vnd.openxmlformats-officedocument.oleObject"/>
  <Override PartName="/ppt/embeddings/oleObject113.bin" ContentType="application/vnd.openxmlformats-officedocument.oleObject"/>
  <Override PartName="/ppt/embeddings/oleObject114.bin" ContentType="application/vnd.openxmlformats-officedocument.oleObject"/>
  <Override PartName="/ppt/embeddings/oleObject115.bin" ContentType="application/vnd.openxmlformats-officedocument.oleObject"/>
  <Override PartName="/ppt/embeddings/oleObject116.bin" ContentType="application/vnd.openxmlformats-officedocument.oleObject"/>
  <Override PartName="/ppt/embeddings/oleObject117.bin" ContentType="application/vnd.openxmlformats-officedocument.oleObject"/>
  <Override PartName="/ppt/embeddings/oleObject118.bin" ContentType="application/vnd.openxmlformats-officedocument.oleObject"/>
  <Override PartName="/ppt/notesSlides/notesSlide2.xml" ContentType="application/vnd.openxmlformats-officedocument.presentationml.notesSlide+xml"/>
  <Override PartName="/ppt/embeddings/oleObject119.bin" ContentType="application/vnd.openxmlformats-officedocument.oleObject"/>
  <Override PartName="/ppt/embeddings/oleObject120.bin" ContentType="application/vnd.openxmlformats-officedocument.oleObject"/>
  <Override PartName="/ppt/embeddings/oleObject121.bin" ContentType="application/vnd.openxmlformats-officedocument.oleObject"/>
  <Override PartName="/ppt/embeddings/oleObject122.bin" ContentType="application/vnd.openxmlformats-officedocument.oleObject"/>
  <Override PartName="/ppt/embeddings/oleObject123.bin" ContentType="application/vnd.openxmlformats-officedocument.oleObject"/>
  <Override PartName="/ppt/embeddings/oleObject124.bin" ContentType="application/vnd.openxmlformats-officedocument.oleObject"/>
  <Override PartName="/ppt/embeddings/oleObject125.bin" ContentType="application/vnd.openxmlformats-officedocument.oleObject"/>
  <Override PartName="/ppt/embeddings/oleObject126.bin" ContentType="application/vnd.openxmlformats-officedocument.oleObject"/>
  <Override PartName="/ppt/embeddings/oleObject127.bin" ContentType="application/vnd.openxmlformats-officedocument.oleObject"/>
  <Override PartName="/ppt/embeddings/oleObject128.bin" ContentType="application/vnd.openxmlformats-officedocument.oleObject"/>
  <Override PartName="/ppt/embeddings/oleObject129.bin" ContentType="application/vnd.openxmlformats-officedocument.oleObject"/>
  <Override PartName="/ppt/embeddings/oleObject130.bin" ContentType="application/vnd.openxmlformats-officedocument.oleObject"/>
  <Override PartName="/ppt/embeddings/oleObject131.bin" ContentType="application/vnd.openxmlformats-officedocument.oleObject"/>
  <Override PartName="/ppt/embeddings/oleObject132.bin" ContentType="application/vnd.openxmlformats-officedocument.oleObject"/>
  <Override PartName="/ppt/embeddings/oleObject133.bin" ContentType="application/vnd.openxmlformats-officedocument.oleObject"/>
  <Override PartName="/ppt/embeddings/oleObject134.bin" ContentType="application/vnd.openxmlformats-officedocument.oleObject"/>
  <Override PartName="/ppt/embeddings/oleObject135.bin" ContentType="application/vnd.openxmlformats-officedocument.oleObject"/>
  <Override PartName="/ppt/embeddings/oleObject136.bin" ContentType="application/vnd.openxmlformats-officedocument.oleObject"/>
  <Override PartName="/ppt/embeddings/oleObject137.bin" ContentType="application/vnd.openxmlformats-officedocument.oleObject"/>
  <Override PartName="/ppt/notesSlides/notesSlide3.xml" ContentType="application/vnd.openxmlformats-officedocument.presentationml.notesSlide+xml"/>
  <Override PartName="/ppt/embeddings/oleObject138.bin" ContentType="application/vnd.openxmlformats-officedocument.oleObject"/>
  <Override PartName="/ppt/embeddings/oleObject139.bin" ContentType="application/vnd.openxmlformats-officedocument.oleObject"/>
  <Override PartName="/ppt/embeddings/oleObject140.bin" ContentType="application/vnd.openxmlformats-officedocument.oleObject"/>
  <Override PartName="/ppt/embeddings/oleObject14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handoutMasterIdLst>
    <p:handoutMasterId r:id="rId55"/>
  </p:handoutMasterIdLst>
  <p:sldIdLst>
    <p:sldId id="256" r:id="rId2"/>
    <p:sldId id="319" r:id="rId3"/>
    <p:sldId id="307" r:id="rId4"/>
    <p:sldId id="308" r:id="rId5"/>
    <p:sldId id="311" r:id="rId6"/>
    <p:sldId id="312" r:id="rId7"/>
    <p:sldId id="309" r:id="rId8"/>
    <p:sldId id="315" r:id="rId9"/>
    <p:sldId id="322" r:id="rId10"/>
    <p:sldId id="323" r:id="rId11"/>
    <p:sldId id="318" r:id="rId12"/>
    <p:sldId id="321" r:id="rId13"/>
    <p:sldId id="320" r:id="rId14"/>
    <p:sldId id="317" r:id="rId15"/>
    <p:sldId id="316" r:id="rId16"/>
    <p:sldId id="378" r:id="rId17"/>
    <p:sldId id="326" r:id="rId18"/>
    <p:sldId id="327" r:id="rId19"/>
    <p:sldId id="328" r:id="rId20"/>
    <p:sldId id="329" r:id="rId21"/>
    <p:sldId id="330" r:id="rId22"/>
    <p:sldId id="332" r:id="rId23"/>
    <p:sldId id="333" r:id="rId24"/>
    <p:sldId id="335" r:id="rId25"/>
    <p:sldId id="336" r:id="rId26"/>
    <p:sldId id="314" r:id="rId27"/>
    <p:sldId id="302" r:id="rId28"/>
    <p:sldId id="338" r:id="rId29"/>
    <p:sldId id="340" r:id="rId30"/>
    <p:sldId id="341" r:id="rId31"/>
    <p:sldId id="342" r:id="rId32"/>
    <p:sldId id="337" r:id="rId33"/>
    <p:sldId id="344" r:id="rId34"/>
    <p:sldId id="343" r:id="rId35"/>
    <p:sldId id="345" r:id="rId36"/>
    <p:sldId id="382" r:id="rId37"/>
    <p:sldId id="346" r:id="rId38"/>
    <p:sldId id="348" r:id="rId39"/>
    <p:sldId id="349" r:id="rId40"/>
    <p:sldId id="347" r:id="rId41"/>
    <p:sldId id="350" r:id="rId42"/>
    <p:sldId id="354" r:id="rId43"/>
    <p:sldId id="355" r:id="rId44"/>
    <p:sldId id="379" r:id="rId45"/>
    <p:sldId id="380" r:id="rId46"/>
    <p:sldId id="381" r:id="rId47"/>
    <p:sldId id="374" r:id="rId48"/>
    <p:sldId id="375" r:id="rId49"/>
    <p:sldId id="368" r:id="rId50"/>
    <p:sldId id="377" r:id="rId51"/>
    <p:sldId id="371" r:id="rId52"/>
    <p:sldId id="376" r:id="rId5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DF4"/>
    <a:srgbClr val="D0D8E8"/>
    <a:srgbClr val="C31AFF"/>
    <a:srgbClr val="E58BFF"/>
    <a:srgbClr val="507BCB"/>
    <a:srgbClr val="558DD7"/>
    <a:srgbClr val="5879D7"/>
    <a:srgbClr val="7091D7"/>
    <a:srgbClr val="133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9" autoAdjust="0"/>
    <p:restoredTop sz="94660"/>
  </p:normalViewPr>
  <p:slideViewPr>
    <p:cSldViewPr snapToGrid="0" snapToObjects="1">
      <p:cViewPr varScale="1">
        <p:scale>
          <a:sx n="165" d="100"/>
          <a:sy n="165" d="100"/>
        </p:scale>
        <p:origin x="-112" y="-6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handoutMaster" Target="handoutMasters/handout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1" Type="http://schemas.openxmlformats.org/officeDocument/2006/relationships/image" Target="../media/image30.emf"/><Relationship Id="rId2" Type="http://schemas.openxmlformats.org/officeDocument/2006/relationships/image" Target="../media/image3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42.emf"/><Relationship Id="rId5" Type="http://schemas.openxmlformats.org/officeDocument/2006/relationships/image" Target="../media/image22.emf"/><Relationship Id="rId1" Type="http://schemas.openxmlformats.org/officeDocument/2006/relationships/image" Target="../media/image39.emf"/><Relationship Id="rId2" Type="http://schemas.openxmlformats.org/officeDocument/2006/relationships/image" Target="../media/image40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4" Type="http://schemas.openxmlformats.org/officeDocument/2006/relationships/image" Target="../media/image39.emf"/><Relationship Id="rId1" Type="http://schemas.openxmlformats.org/officeDocument/2006/relationships/image" Target="../media/image41.emf"/><Relationship Id="rId2" Type="http://schemas.openxmlformats.org/officeDocument/2006/relationships/image" Target="../media/image43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Relationship Id="rId2" Type="http://schemas.openxmlformats.org/officeDocument/2006/relationships/image" Target="../media/image46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1" Type="http://schemas.openxmlformats.org/officeDocument/2006/relationships/image" Target="../media/image47.emf"/><Relationship Id="rId2" Type="http://schemas.openxmlformats.org/officeDocument/2006/relationships/image" Target="../media/image48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1" Type="http://schemas.openxmlformats.org/officeDocument/2006/relationships/image" Target="../media/image52.emf"/><Relationship Id="rId2" Type="http://schemas.openxmlformats.org/officeDocument/2006/relationships/image" Target="../media/image53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1" Type="http://schemas.openxmlformats.org/officeDocument/2006/relationships/image" Target="../media/image4.emf"/><Relationship Id="rId2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4" Type="http://schemas.openxmlformats.org/officeDocument/2006/relationships/image" Target="../media/image52.emf"/><Relationship Id="rId1" Type="http://schemas.openxmlformats.org/officeDocument/2006/relationships/image" Target="../media/image56.emf"/><Relationship Id="rId2" Type="http://schemas.openxmlformats.org/officeDocument/2006/relationships/image" Target="../media/image57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Relationship Id="rId2" Type="http://schemas.openxmlformats.org/officeDocument/2006/relationships/image" Target="../media/image60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4" Type="http://schemas.openxmlformats.org/officeDocument/2006/relationships/image" Target="../media/image64.emf"/><Relationship Id="rId5" Type="http://schemas.openxmlformats.org/officeDocument/2006/relationships/image" Target="../media/image65.emf"/><Relationship Id="rId6" Type="http://schemas.openxmlformats.org/officeDocument/2006/relationships/image" Target="../media/image66.emf"/><Relationship Id="rId7" Type="http://schemas.openxmlformats.org/officeDocument/2006/relationships/image" Target="../media/image67.emf"/><Relationship Id="rId1" Type="http://schemas.openxmlformats.org/officeDocument/2006/relationships/image" Target="../media/image61.emf"/><Relationship Id="rId2" Type="http://schemas.openxmlformats.org/officeDocument/2006/relationships/image" Target="../media/image62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1" Type="http://schemas.openxmlformats.org/officeDocument/2006/relationships/image" Target="../media/image68.emf"/><Relationship Id="rId2" Type="http://schemas.openxmlformats.org/officeDocument/2006/relationships/image" Target="../media/image69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Relationship Id="rId2" Type="http://schemas.openxmlformats.org/officeDocument/2006/relationships/image" Target="../media/image73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Relationship Id="rId2" Type="http://schemas.openxmlformats.org/officeDocument/2006/relationships/image" Target="../media/image74.emf"/><Relationship Id="rId3" Type="http://schemas.openxmlformats.org/officeDocument/2006/relationships/image" Target="../media/image66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4" Type="http://schemas.openxmlformats.org/officeDocument/2006/relationships/image" Target="../media/image73.emf"/><Relationship Id="rId1" Type="http://schemas.openxmlformats.org/officeDocument/2006/relationships/image" Target="../media/image75.emf"/><Relationship Id="rId2" Type="http://schemas.openxmlformats.org/officeDocument/2006/relationships/image" Target="../media/image76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Relationship Id="rId2" Type="http://schemas.openxmlformats.org/officeDocument/2006/relationships/image" Target="../media/image78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Relationship Id="rId2" Type="http://schemas.openxmlformats.org/officeDocument/2006/relationships/image" Target="../media/image78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Relationship Id="rId2" Type="http://schemas.openxmlformats.org/officeDocument/2006/relationships/image" Target="../media/image82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1" Type="http://schemas.openxmlformats.org/officeDocument/2006/relationships/image" Target="../media/image4.emf"/><Relationship Id="rId2" Type="http://schemas.openxmlformats.org/officeDocument/2006/relationships/image" Target="../media/image10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4" Type="http://schemas.openxmlformats.org/officeDocument/2006/relationships/image" Target="../media/image85.emf"/><Relationship Id="rId1" Type="http://schemas.openxmlformats.org/officeDocument/2006/relationships/image" Target="../media/image81.emf"/><Relationship Id="rId2" Type="http://schemas.openxmlformats.org/officeDocument/2006/relationships/image" Target="../media/image82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4" Type="http://schemas.openxmlformats.org/officeDocument/2006/relationships/image" Target="../media/image89.emf"/><Relationship Id="rId5" Type="http://schemas.openxmlformats.org/officeDocument/2006/relationships/image" Target="../media/image90.emf"/><Relationship Id="rId1" Type="http://schemas.openxmlformats.org/officeDocument/2006/relationships/image" Target="../media/image86.emf"/><Relationship Id="rId2" Type="http://schemas.openxmlformats.org/officeDocument/2006/relationships/image" Target="../media/image87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Relationship Id="rId2" Type="http://schemas.openxmlformats.org/officeDocument/2006/relationships/image" Target="../media/image92.emf"/><Relationship Id="rId3" Type="http://schemas.openxmlformats.org/officeDocument/2006/relationships/image" Target="../media/image93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Relationship Id="rId2" Type="http://schemas.openxmlformats.org/officeDocument/2006/relationships/image" Target="../media/image95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Relationship Id="rId2" Type="http://schemas.openxmlformats.org/officeDocument/2006/relationships/image" Target="../media/image100.emf"/><Relationship Id="rId3" Type="http://schemas.openxmlformats.org/officeDocument/2006/relationships/image" Target="../media/image101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103.emf"/><Relationship Id="rId1" Type="http://schemas.openxmlformats.org/officeDocument/2006/relationships/image" Target="../media/image25.emf"/><Relationship Id="rId2" Type="http://schemas.openxmlformats.org/officeDocument/2006/relationships/image" Target="../media/image102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Relationship Id="rId2" Type="http://schemas.openxmlformats.org/officeDocument/2006/relationships/image" Target="../media/image73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4" Type="http://schemas.openxmlformats.org/officeDocument/2006/relationships/image" Target="../media/image107.emf"/><Relationship Id="rId5" Type="http://schemas.openxmlformats.org/officeDocument/2006/relationships/image" Target="../media/image90.emf"/><Relationship Id="rId1" Type="http://schemas.openxmlformats.org/officeDocument/2006/relationships/image" Target="../media/image105.emf"/><Relationship Id="rId2" Type="http://schemas.openxmlformats.org/officeDocument/2006/relationships/image" Target="../media/image106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Relationship Id="rId2" Type="http://schemas.openxmlformats.org/officeDocument/2006/relationships/image" Target="../media/image109.emf"/><Relationship Id="rId3" Type="http://schemas.openxmlformats.org/officeDocument/2006/relationships/image" Target="../media/image110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2.emf"/><Relationship Id="rId5" Type="http://schemas.openxmlformats.org/officeDocument/2006/relationships/image" Target="../media/image4.emf"/><Relationship Id="rId6" Type="http://schemas.openxmlformats.org/officeDocument/2006/relationships/image" Target="../media/image13.emf"/><Relationship Id="rId1" Type="http://schemas.openxmlformats.org/officeDocument/2006/relationships/image" Target="../media/image14.emf"/><Relationship Id="rId2" Type="http://schemas.openxmlformats.org/officeDocument/2006/relationships/image" Target="../media/image15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Relationship Id="rId2" Type="http://schemas.openxmlformats.org/officeDocument/2006/relationships/image" Target="../media/image112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4.emf"/><Relationship Id="rId7" Type="http://schemas.openxmlformats.org/officeDocument/2006/relationships/image" Target="../media/image13.emf"/><Relationship Id="rId1" Type="http://schemas.openxmlformats.org/officeDocument/2006/relationships/image" Target="../media/image14.emf"/><Relationship Id="rId2" Type="http://schemas.openxmlformats.org/officeDocument/2006/relationships/image" Target="../media/image17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16.emf"/><Relationship Id="rId5" Type="http://schemas.openxmlformats.org/officeDocument/2006/relationships/image" Target="../media/image13.emf"/><Relationship Id="rId1" Type="http://schemas.openxmlformats.org/officeDocument/2006/relationships/image" Target="../media/image14.emf"/><Relationship Id="rId2" Type="http://schemas.openxmlformats.org/officeDocument/2006/relationships/image" Target="../media/image20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16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7" Type="http://schemas.openxmlformats.org/officeDocument/2006/relationships/image" Target="../media/image22.emf"/><Relationship Id="rId1" Type="http://schemas.openxmlformats.org/officeDocument/2006/relationships/image" Target="../media/image21.emf"/><Relationship Id="rId2" Type="http://schemas.openxmlformats.org/officeDocument/2006/relationships/image" Target="../media/image20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4.emf"/><Relationship Id="rId5" Type="http://schemas.openxmlformats.org/officeDocument/2006/relationships/image" Target="../media/image24.emf"/><Relationship Id="rId1" Type="http://schemas.openxmlformats.org/officeDocument/2006/relationships/image" Target="../media/image23.emf"/><Relationship Id="rId2" Type="http://schemas.openxmlformats.org/officeDocument/2006/relationships/image" Target="../media/image18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6" Type="http://schemas.openxmlformats.org/officeDocument/2006/relationships/image" Target="../media/image29.emf"/><Relationship Id="rId1" Type="http://schemas.openxmlformats.org/officeDocument/2006/relationships/image" Target="../media/image25.emf"/><Relationship Id="rId2" Type="http://schemas.openxmlformats.org/officeDocument/2006/relationships/image" Target="../media/image2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8F070-10D7-B04C-89FC-5B4AD48ABD2F}" type="datetimeFigureOut">
              <a:rPr lang="en-US" smtClean="0"/>
              <a:t>1/27/15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FD7B7-D2AB-8148-BF5A-260E16141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391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9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8478B-6CB6-1648-AD11-4BCA276D364A}" type="datetimeFigureOut">
              <a:rPr lang="en-US" smtClean="0"/>
              <a:t>1/27/15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1054E-58D0-F24D-9054-8231A9C9B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994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41054E-58D0-F24D-9054-8231A9C9B353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629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9875" name="Rectangle 3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9875" name="Rectangle 3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4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9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7609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0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36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2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8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5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35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7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75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3.bin"/><Relationship Id="rId12" Type="http://schemas.openxmlformats.org/officeDocument/2006/relationships/image" Target="../media/image13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.bin"/><Relationship Id="rId4" Type="http://schemas.openxmlformats.org/officeDocument/2006/relationships/image" Target="../media/image4.emf"/><Relationship Id="rId5" Type="http://schemas.openxmlformats.org/officeDocument/2006/relationships/oleObject" Target="../embeddings/oleObject10.bin"/><Relationship Id="rId6" Type="http://schemas.openxmlformats.org/officeDocument/2006/relationships/image" Target="../media/image10.emf"/><Relationship Id="rId7" Type="http://schemas.openxmlformats.org/officeDocument/2006/relationships/oleObject" Target="../embeddings/oleObject11.bin"/><Relationship Id="rId8" Type="http://schemas.openxmlformats.org/officeDocument/2006/relationships/image" Target="../media/image11.emf"/><Relationship Id="rId9" Type="http://schemas.openxmlformats.org/officeDocument/2006/relationships/oleObject" Target="../embeddings/oleObject12.bin"/><Relationship Id="rId10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8.bin"/><Relationship Id="rId12" Type="http://schemas.openxmlformats.org/officeDocument/2006/relationships/image" Target="../media/image4.emf"/><Relationship Id="rId13" Type="http://schemas.openxmlformats.org/officeDocument/2006/relationships/oleObject" Target="../embeddings/oleObject19.bin"/><Relationship Id="rId14" Type="http://schemas.openxmlformats.org/officeDocument/2006/relationships/image" Target="../media/image13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4.bin"/><Relationship Id="rId4" Type="http://schemas.openxmlformats.org/officeDocument/2006/relationships/image" Target="../media/image14.emf"/><Relationship Id="rId5" Type="http://schemas.openxmlformats.org/officeDocument/2006/relationships/oleObject" Target="../embeddings/oleObject15.bin"/><Relationship Id="rId6" Type="http://schemas.openxmlformats.org/officeDocument/2006/relationships/image" Target="../media/image15.emf"/><Relationship Id="rId7" Type="http://schemas.openxmlformats.org/officeDocument/2006/relationships/oleObject" Target="../embeddings/oleObject16.bin"/><Relationship Id="rId8" Type="http://schemas.openxmlformats.org/officeDocument/2006/relationships/image" Target="../media/image16.emf"/><Relationship Id="rId9" Type="http://schemas.openxmlformats.org/officeDocument/2006/relationships/oleObject" Target="../embeddings/oleObject17.bin"/><Relationship Id="rId10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4.bin"/><Relationship Id="rId12" Type="http://schemas.openxmlformats.org/officeDocument/2006/relationships/image" Target="../media/image19.emf"/><Relationship Id="rId13" Type="http://schemas.openxmlformats.org/officeDocument/2006/relationships/oleObject" Target="../embeddings/oleObject25.bin"/><Relationship Id="rId14" Type="http://schemas.openxmlformats.org/officeDocument/2006/relationships/image" Target="../media/image4.emf"/><Relationship Id="rId15" Type="http://schemas.openxmlformats.org/officeDocument/2006/relationships/oleObject" Target="../embeddings/oleObject26.bin"/><Relationship Id="rId16" Type="http://schemas.openxmlformats.org/officeDocument/2006/relationships/image" Target="../media/image13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0.bin"/><Relationship Id="rId4" Type="http://schemas.openxmlformats.org/officeDocument/2006/relationships/image" Target="../media/image14.emf"/><Relationship Id="rId5" Type="http://schemas.openxmlformats.org/officeDocument/2006/relationships/oleObject" Target="../embeddings/oleObject21.bin"/><Relationship Id="rId6" Type="http://schemas.openxmlformats.org/officeDocument/2006/relationships/image" Target="../media/image17.emf"/><Relationship Id="rId7" Type="http://schemas.openxmlformats.org/officeDocument/2006/relationships/oleObject" Target="../embeddings/oleObject22.bin"/><Relationship Id="rId8" Type="http://schemas.openxmlformats.org/officeDocument/2006/relationships/image" Target="../media/image16.emf"/><Relationship Id="rId9" Type="http://schemas.openxmlformats.org/officeDocument/2006/relationships/oleObject" Target="../embeddings/oleObject23.bin"/><Relationship Id="rId10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31.bin"/><Relationship Id="rId12" Type="http://schemas.openxmlformats.org/officeDocument/2006/relationships/image" Target="../media/image13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7.bin"/><Relationship Id="rId4" Type="http://schemas.openxmlformats.org/officeDocument/2006/relationships/image" Target="../media/image14.emf"/><Relationship Id="rId5" Type="http://schemas.openxmlformats.org/officeDocument/2006/relationships/oleObject" Target="../embeddings/oleObject28.bin"/><Relationship Id="rId6" Type="http://schemas.openxmlformats.org/officeDocument/2006/relationships/image" Target="../media/image20.emf"/><Relationship Id="rId7" Type="http://schemas.openxmlformats.org/officeDocument/2006/relationships/oleObject" Target="../embeddings/oleObject29.bin"/><Relationship Id="rId8" Type="http://schemas.openxmlformats.org/officeDocument/2006/relationships/image" Target="../media/image4.emf"/><Relationship Id="rId9" Type="http://schemas.openxmlformats.org/officeDocument/2006/relationships/oleObject" Target="../embeddings/oleObject30.bin"/><Relationship Id="rId10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36.bin"/><Relationship Id="rId12" Type="http://schemas.openxmlformats.org/officeDocument/2006/relationships/image" Target="../media/image13.emf"/><Relationship Id="rId13" Type="http://schemas.openxmlformats.org/officeDocument/2006/relationships/oleObject" Target="../embeddings/oleObject37.bin"/><Relationship Id="rId14" Type="http://schemas.openxmlformats.org/officeDocument/2006/relationships/image" Target="../media/image14.emf"/><Relationship Id="rId15" Type="http://schemas.openxmlformats.org/officeDocument/2006/relationships/oleObject" Target="../embeddings/oleObject38.bin"/><Relationship Id="rId16" Type="http://schemas.openxmlformats.org/officeDocument/2006/relationships/image" Target="../media/image22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2.bin"/><Relationship Id="rId4" Type="http://schemas.openxmlformats.org/officeDocument/2006/relationships/image" Target="../media/image21.emf"/><Relationship Id="rId5" Type="http://schemas.openxmlformats.org/officeDocument/2006/relationships/oleObject" Target="../embeddings/oleObject33.bin"/><Relationship Id="rId6" Type="http://schemas.openxmlformats.org/officeDocument/2006/relationships/image" Target="../media/image20.emf"/><Relationship Id="rId7" Type="http://schemas.openxmlformats.org/officeDocument/2006/relationships/oleObject" Target="../embeddings/oleObject34.bin"/><Relationship Id="rId8" Type="http://schemas.openxmlformats.org/officeDocument/2006/relationships/image" Target="../media/image4.emf"/><Relationship Id="rId9" Type="http://schemas.openxmlformats.org/officeDocument/2006/relationships/oleObject" Target="../embeddings/oleObject35.bin"/><Relationship Id="rId10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42.bin"/><Relationship Id="rId12" Type="http://schemas.openxmlformats.org/officeDocument/2006/relationships/image" Target="../media/image24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Microsoft_Equation1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39.bin"/><Relationship Id="rId6" Type="http://schemas.openxmlformats.org/officeDocument/2006/relationships/image" Target="../media/image18.emf"/><Relationship Id="rId7" Type="http://schemas.openxmlformats.org/officeDocument/2006/relationships/oleObject" Target="../embeddings/oleObject40.bin"/><Relationship Id="rId8" Type="http://schemas.openxmlformats.org/officeDocument/2006/relationships/image" Target="../media/image19.emf"/><Relationship Id="rId9" Type="http://schemas.openxmlformats.org/officeDocument/2006/relationships/oleObject" Target="../embeddings/oleObject41.bin"/><Relationship Id="rId10" Type="http://schemas.openxmlformats.org/officeDocument/2006/relationships/image" Target="../media/image4.emf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47.bin"/><Relationship Id="rId12" Type="http://schemas.openxmlformats.org/officeDocument/2006/relationships/image" Target="../media/image28.emf"/><Relationship Id="rId13" Type="http://schemas.openxmlformats.org/officeDocument/2006/relationships/oleObject" Target="../embeddings/oleObject48.bin"/><Relationship Id="rId14" Type="http://schemas.openxmlformats.org/officeDocument/2006/relationships/image" Target="../media/image29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3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44.bin"/><Relationship Id="rId6" Type="http://schemas.openxmlformats.org/officeDocument/2006/relationships/image" Target="../media/image26.emf"/><Relationship Id="rId7" Type="http://schemas.openxmlformats.org/officeDocument/2006/relationships/oleObject" Target="../embeddings/oleObject45.bin"/><Relationship Id="rId8" Type="http://schemas.openxmlformats.org/officeDocument/2006/relationships/image" Target="../media/image22.emf"/><Relationship Id="rId9" Type="http://schemas.openxmlformats.org/officeDocument/2006/relationships/oleObject" Target="../embeddings/oleObject46.bin"/><Relationship Id="rId10" Type="http://schemas.openxmlformats.org/officeDocument/2006/relationships/image" Target="../media/image27.emf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53.bin"/><Relationship Id="rId12" Type="http://schemas.openxmlformats.org/officeDocument/2006/relationships/image" Target="../media/image34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9.bin"/><Relationship Id="rId4" Type="http://schemas.openxmlformats.org/officeDocument/2006/relationships/image" Target="../media/image30.emf"/><Relationship Id="rId5" Type="http://schemas.openxmlformats.org/officeDocument/2006/relationships/oleObject" Target="../embeddings/oleObject50.bin"/><Relationship Id="rId6" Type="http://schemas.openxmlformats.org/officeDocument/2006/relationships/image" Target="../media/image31.emf"/><Relationship Id="rId7" Type="http://schemas.openxmlformats.org/officeDocument/2006/relationships/oleObject" Target="../embeddings/oleObject51.bin"/><Relationship Id="rId8" Type="http://schemas.openxmlformats.org/officeDocument/2006/relationships/image" Target="../media/image32.emf"/><Relationship Id="rId9" Type="http://schemas.openxmlformats.org/officeDocument/2006/relationships/oleObject" Target="../embeddings/oleObject52.bin"/><Relationship Id="rId10" Type="http://schemas.openxmlformats.org/officeDocument/2006/relationships/image" Target="../media/image3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4" Type="http://schemas.openxmlformats.org/officeDocument/2006/relationships/image" Target="../media/image35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4" Type="http://schemas.openxmlformats.org/officeDocument/2006/relationships/image" Target="../media/image36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6.bin"/><Relationship Id="rId4" Type="http://schemas.openxmlformats.org/officeDocument/2006/relationships/image" Target="../media/image37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4" Type="http://schemas.openxmlformats.org/officeDocument/2006/relationships/image" Target="../media/image38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62.bin"/><Relationship Id="rId12" Type="http://schemas.openxmlformats.org/officeDocument/2006/relationships/image" Target="../media/image22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58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59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60.bin"/><Relationship Id="rId8" Type="http://schemas.openxmlformats.org/officeDocument/2006/relationships/image" Target="../media/image41.emf"/><Relationship Id="rId9" Type="http://schemas.openxmlformats.org/officeDocument/2006/relationships/oleObject" Target="../embeddings/oleObject61.bin"/><Relationship Id="rId10" Type="http://schemas.openxmlformats.org/officeDocument/2006/relationships/image" Target="../media/image4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4" Type="http://schemas.openxmlformats.org/officeDocument/2006/relationships/image" Target="../media/image41.emf"/><Relationship Id="rId5" Type="http://schemas.openxmlformats.org/officeDocument/2006/relationships/oleObject" Target="../embeddings/oleObject64.bin"/><Relationship Id="rId6" Type="http://schemas.openxmlformats.org/officeDocument/2006/relationships/image" Target="../media/image43.emf"/><Relationship Id="rId7" Type="http://schemas.openxmlformats.org/officeDocument/2006/relationships/oleObject" Target="../embeddings/oleObject65.bin"/><Relationship Id="rId8" Type="http://schemas.openxmlformats.org/officeDocument/2006/relationships/image" Target="../media/image44.emf"/><Relationship Id="rId9" Type="http://schemas.openxmlformats.org/officeDocument/2006/relationships/oleObject" Target="../embeddings/oleObject66.bin"/><Relationship Id="rId10" Type="http://schemas.openxmlformats.org/officeDocument/2006/relationships/image" Target="../media/image39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7.bin"/><Relationship Id="rId4" Type="http://schemas.openxmlformats.org/officeDocument/2006/relationships/image" Target="../media/image45.emf"/><Relationship Id="rId5" Type="http://schemas.openxmlformats.org/officeDocument/2006/relationships/oleObject" Target="../embeddings/oleObject68.bin"/><Relationship Id="rId6" Type="http://schemas.openxmlformats.org/officeDocument/2006/relationships/image" Target="../media/image46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73.bin"/><Relationship Id="rId12" Type="http://schemas.openxmlformats.org/officeDocument/2006/relationships/image" Target="../media/image51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69.bin"/><Relationship Id="rId4" Type="http://schemas.openxmlformats.org/officeDocument/2006/relationships/image" Target="../media/image47.emf"/><Relationship Id="rId5" Type="http://schemas.openxmlformats.org/officeDocument/2006/relationships/oleObject" Target="../embeddings/oleObject70.bin"/><Relationship Id="rId6" Type="http://schemas.openxmlformats.org/officeDocument/2006/relationships/image" Target="../media/image48.emf"/><Relationship Id="rId7" Type="http://schemas.openxmlformats.org/officeDocument/2006/relationships/oleObject" Target="../embeddings/oleObject71.bin"/><Relationship Id="rId8" Type="http://schemas.openxmlformats.org/officeDocument/2006/relationships/image" Target="../media/image49.emf"/><Relationship Id="rId9" Type="http://schemas.openxmlformats.org/officeDocument/2006/relationships/oleObject" Target="../embeddings/oleObject72.bin"/><Relationship Id="rId10" Type="http://schemas.openxmlformats.org/officeDocument/2006/relationships/image" Target="../media/image5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4.bin"/><Relationship Id="rId4" Type="http://schemas.openxmlformats.org/officeDocument/2006/relationships/image" Target="../media/image52.emf"/><Relationship Id="rId5" Type="http://schemas.openxmlformats.org/officeDocument/2006/relationships/oleObject" Target="../embeddings/oleObject75.bin"/><Relationship Id="rId6" Type="http://schemas.openxmlformats.org/officeDocument/2006/relationships/image" Target="../media/image53.emf"/><Relationship Id="rId7" Type="http://schemas.openxmlformats.org/officeDocument/2006/relationships/oleObject" Target="../embeddings/oleObject76.bin"/><Relationship Id="rId8" Type="http://schemas.openxmlformats.org/officeDocument/2006/relationships/image" Target="../media/image54.emf"/><Relationship Id="rId9" Type="http://schemas.openxmlformats.org/officeDocument/2006/relationships/oleObject" Target="../embeddings/oleObject77.bin"/><Relationship Id="rId10" Type="http://schemas.openxmlformats.org/officeDocument/2006/relationships/image" Target="../media/image55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8.bin"/><Relationship Id="rId4" Type="http://schemas.openxmlformats.org/officeDocument/2006/relationships/image" Target="../media/image56.emf"/><Relationship Id="rId5" Type="http://schemas.openxmlformats.org/officeDocument/2006/relationships/oleObject" Target="../embeddings/oleObject79.bin"/><Relationship Id="rId6" Type="http://schemas.openxmlformats.org/officeDocument/2006/relationships/image" Target="../media/image57.emf"/><Relationship Id="rId7" Type="http://schemas.openxmlformats.org/officeDocument/2006/relationships/oleObject" Target="../embeddings/oleObject80.bin"/><Relationship Id="rId8" Type="http://schemas.openxmlformats.org/officeDocument/2006/relationships/image" Target="../media/image58.emf"/><Relationship Id="rId9" Type="http://schemas.openxmlformats.org/officeDocument/2006/relationships/oleObject" Target="../embeddings/oleObject81.bin"/><Relationship Id="rId10" Type="http://schemas.openxmlformats.org/officeDocument/2006/relationships/image" Target="../media/image52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2.bin"/><Relationship Id="rId4" Type="http://schemas.openxmlformats.org/officeDocument/2006/relationships/image" Target="../media/image59.emf"/><Relationship Id="rId5" Type="http://schemas.openxmlformats.org/officeDocument/2006/relationships/oleObject" Target="../embeddings/oleObject83.bin"/><Relationship Id="rId6" Type="http://schemas.openxmlformats.org/officeDocument/2006/relationships/image" Target="../media/image60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Microsoft_Equation2.bin"/><Relationship Id="rId12" Type="http://schemas.openxmlformats.org/officeDocument/2006/relationships/image" Target="../media/image65.emf"/><Relationship Id="rId13" Type="http://schemas.openxmlformats.org/officeDocument/2006/relationships/oleObject" Target="../embeddings/oleObject88.bin"/><Relationship Id="rId14" Type="http://schemas.openxmlformats.org/officeDocument/2006/relationships/image" Target="../media/image66.emf"/><Relationship Id="rId15" Type="http://schemas.openxmlformats.org/officeDocument/2006/relationships/oleObject" Target="../embeddings/oleObject89.bin"/><Relationship Id="rId16" Type="http://schemas.openxmlformats.org/officeDocument/2006/relationships/image" Target="../media/image67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84.bin"/><Relationship Id="rId4" Type="http://schemas.openxmlformats.org/officeDocument/2006/relationships/image" Target="../media/image61.emf"/><Relationship Id="rId5" Type="http://schemas.openxmlformats.org/officeDocument/2006/relationships/oleObject" Target="../embeddings/oleObject85.bin"/><Relationship Id="rId6" Type="http://schemas.openxmlformats.org/officeDocument/2006/relationships/image" Target="../media/image62.emf"/><Relationship Id="rId7" Type="http://schemas.openxmlformats.org/officeDocument/2006/relationships/oleObject" Target="../embeddings/oleObject86.bin"/><Relationship Id="rId8" Type="http://schemas.openxmlformats.org/officeDocument/2006/relationships/image" Target="../media/image63.emf"/><Relationship Id="rId9" Type="http://schemas.openxmlformats.org/officeDocument/2006/relationships/oleObject" Target="../embeddings/oleObject87.bin"/><Relationship Id="rId10" Type="http://schemas.openxmlformats.org/officeDocument/2006/relationships/image" Target="../media/image6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94.bin"/><Relationship Id="rId12" Type="http://schemas.openxmlformats.org/officeDocument/2006/relationships/image" Target="../media/image72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0.bin"/><Relationship Id="rId4" Type="http://schemas.openxmlformats.org/officeDocument/2006/relationships/image" Target="../media/image68.emf"/><Relationship Id="rId5" Type="http://schemas.openxmlformats.org/officeDocument/2006/relationships/oleObject" Target="../embeddings/oleObject91.bin"/><Relationship Id="rId6" Type="http://schemas.openxmlformats.org/officeDocument/2006/relationships/image" Target="../media/image69.emf"/><Relationship Id="rId7" Type="http://schemas.openxmlformats.org/officeDocument/2006/relationships/oleObject" Target="../embeddings/oleObject92.bin"/><Relationship Id="rId8" Type="http://schemas.openxmlformats.org/officeDocument/2006/relationships/image" Target="../media/image70.emf"/><Relationship Id="rId9" Type="http://schemas.openxmlformats.org/officeDocument/2006/relationships/oleObject" Target="../embeddings/oleObject93.bin"/><Relationship Id="rId10" Type="http://schemas.openxmlformats.org/officeDocument/2006/relationships/image" Target="../media/image71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5.bin"/><Relationship Id="rId4" Type="http://schemas.openxmlformats.org/officeDocument/2006/relationships/image" Target="../media/image14.emf"/><Relationship Id="rId5" Type="http://schemas.openxmlformats.org/officeDocument/2006/relationships/oleObject" Target="../embeddings/oleObject96.bin"/><Relationship Id="rId6" Type="http://schemas.openxmlformats.org/officeDocument/2006/relationships/image" Target="../media/image73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7.bin"/><Relationship Id="rId4" Type="http://schemas.openxmlformats.org/officeDocument/2006/relationships/image" Target="../media/image52.emf"/><Relationship Id="rId5" Type="http://schemas.openxmlformats.org/officeDocument/2006/relationships/oleObject" Target="../embeddings/oleObject98.bin"/><Relationship Id="rId6" Type="http://schemas.openxmlformats.org/officeDocument/2006/relationships/image" Target="../media/image74.emf"/><Relationship Id="rId7" Type="http://schemas.openxmlformats.org/officeDocument/2006/relationships/oleObject" Target="../embeddings/oleObject99.bin"/><Relationship Id="rId8" Type="http://schemas.openxmlformats.org/officeDocument/2006/relationships/image" Target="../media/image66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0.bin"/><Relationship Id="rId4" Type="http://schemas.openxmlformats.org/officeDocument/2006/relationships/image" Target="../media/image75.emf"/><Relationship Id="rId5" Type="http://schemas.openxmlformats.org/officeDocument/2006/relationships/oleObject" Target="../embeddings/oleObject101.bin"/><Relationship Id="rId6" Type="http://schemas.openxmlformats.org/officeDocument/2006/relationships/image" Target="../media/image76.emf"/><Relationship Id="rId7" Type="http://schemas.openxmlformats.org/officeDocument/2006/relationships/oleObject" Target="../embeddings/oleObject102.bin"/><Relationship Id="rId8" Type="http://schemas.openxmlformats.org/officeDocument/2006/relationships/image" Target="../media/image77.emf"/><Relationship Id="rId9" Type="http://schemas.openxmlformats.org/officeDocument/2006/relationships/oleObject" Target="../embeddings/oleObject103.bin"/><Relationship Id="rId10" Type="http://schemas.openxmlformats.org/officeDocument/2006/relationships/image" Target="../media/image73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4.bin"/><Relationship Id="rId4" Type="http://schemas.openxmlformats.org/officeDocument/2006/relationships/image" Target="../media/image75.emf"/><Relationship Id="rId5" Type="http://schemas.openxmlformats.org/officeDocument/2006/relationships/oleObject" Target="../embeddings/oleObject105.bin"/><Relationship Id="rId6" Type="http://schemas.openxmlformats.org/officeDocument/2006/relationships/image" Target="../media/image78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6.bin"/><Relationship Id="rId4" Type="http://schemas.openxmlformats.org/officeDocument/2006/relationships/image" Target="../media/image79.emf"/><Relationship Id="rId5" Type="http://schemas.openxmlformats.org/officeDocument/2006/relationships/oleObject" Target="../embeddings/oleObject107.bin"/><Relationship Id="rId6" Type="http://schemas.openxmlformats.org/officeDocument/2006/relationships/image" Target="../media/image78.emf"/><Relationship Id="rId7" Type="http://schemas.openxmlformats.org/officeDocument/2006/relationships/image" Target="../media/image80.emf"/><Relationship Id="rId1" Type="http://schemas.openxmlformats.org/officeDocument/2006/relationships/vmlDrawing" Target="../drawings/vmlDrawing28.vml"/><Relationship Id="rId2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83.emf"/><Relationship Id="rId5" Type="http://schemas.openxmlformats.org/officeDocument/2006/relationships/oleObject" Target="../embeddings/oleObject108.bin"/><Relationship Id="rId6" Type="http://schemas.openxmlformats.org/officeDocument/2006/relationships/image" Target="../media/image81.emf"/><Relationship Id="rId7" Type="http://schemas.openxmlformats.org/officeDocument/2006/relationships/oleObject" Target="../embeddings/oleObject109.bin"/><Relationship Id="rId8" Type="http://schemas.openxmlformats.org/officeDocument/2006/relationships/image" Target="../media/image82.emf"/><Relationship Id="rId1" Type="http://schemas.openxmlformats.org/officeDocument/2006/relationships/vmlDrawing" Target="../drawings/vmlDrawing29.vml"/><Relationship Id="rId2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0.bin"/><Relationship Id="rId4" Type="http://schemas.openxmlformats.org/officeDocument/2006/relationships/image" Target="../media/image81.emf"/><Relationship Id="rId5" Type="http://schemas.openxmlformats.org/officeDocument/2006/relationships/oleObject" Target="../embeddings/oleObject111.bin"/><Relationship Id="rId6" Type="http://schemas.openxmlformats.org/officeDocument/2006/relationships/image" Target="../media/image82.emf"/><Relationship Id="rId7" Type="http://schemas.openxmlformats.org/officeDocument/2006/relationships/image" Target="../media/image83.emf"/><Relationship Id="rId8" Type="http://schemas.openxmlformats.org/officeDocument/2006/relationships/oleObject" Target="../embeddings/oleObject112.bin"/><Relationship Id="rId9" Type="http://schemas.openxmlformats.org/officeDocument/2006/relationships/image" Target="../media/image84.emf"/><Relationship Id="rId10" Type="http://schemas.openxmlformats.org/officeDocument/2006/relationships/oleObject" Target="../embeddings/oleObject113.bin"/><Relationship Id="rId11" Type="http://schemas.openxmlformats.org/officeDocument/2006/relationships/image" Target="../media/image85.emf"/><Relationship Id="rId1" Type="http://schemas.openxmlformats.org/officeDocument/2006/relationships/vmlDrawing" Target="../drawings/vmlDrawing30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18.bin"/><Relationship Id="rId12" Type="http://schemas.openxmlformats.org/officeDocument/2006/relationships/image" Target="../media/image90.emf"/><Relationship Id="rId1" Type="http://schemas.openxmlformats.org/officeDocument/2006/relationships/vmlDrawing" Target="../drawings/vmlDrawing3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14.bin"/><Relationship Id="rId4" Type="http://schemas.openxmlformats.org/officeDocument/2006/relationships/image" Target="../media/image86.emf"/><Relationship Id="rId5" Type="http://schemas.openxmlformats.org/officeDocument/2006/relationships/oleObject" Target="../embeddings/oleObject115.bin"/><Relationship Id="rId6" Type="http://schemas.openxmlformats.org/officeDocument/2006/relationships/image" Target="../media/image87.emf"/><Relationship Id="rId7" Type="http://schemas.openxmlformats.org/officeDocument/2006/relationships/oleObject" Target="../embeddings/oleObject116.bin"/><Relationship Id="rId8" Type="http://schemas.openxmlformats.org/officeDocument/2006/relationships/image" Target="../media/image88.emf"/><Relationship Id="rId9" Type="http://schemas.openxmlformats.org/officeDocument/2006/relationships/oleObject" Target="../embeddings/oleObject117.bin"/><Relationship Id="rId10" Type="http://schemas.openxmlformats.org/officeDocument/2006/relationships/image" Target="../media/image8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oleObject" Target="../embeddings/oleObject119.bin"/><Relationship Id="rId5" Type="http://schemas.openxmlformats.org/officeDocument/2006/relationships/image" Target="../media/image91.emf"/><Relationship Id="rId6" Type="http://schemas.openxmlformats.org/officeDocument/2006/relationships/oleObject" Target="../embeddings/oleObject120.bin"/><Relationship Id="rId7" Type="http://schemas.openxmlformats.org/officeDocument/2006/relationships/image" Target="../media/image92.emf"/><Relationship Id="rId8" Type="http://schemas.openxmlformats.org/officeDocument/2006/relationships/oleObject" Target="../embeddings/Microsoft_Excel_97_-_2004_Worksheet3.xls"/><Relationship Id="rId9" Type="http://schemas.openxmlformats.org/officeDocument/2006/relationships/image" Target="../media/image93.emf"/><Relationship Id="rId1" Type="http://schemas.openxmlformats.org/officeDocument/2006/relationships/vmlDrawing" Target="../drawings/vmlDrawing32.vml"/><Relationship Id="rId2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png"/><Relationship Id="rId4" Type="http://schemas.openxmlformats.org/officeDocument/2006/relationships/image" Target="../media/image97.emf"/><Relationship Id="rId5" Type="http://schemas.openxmlformats.org/officeDocument/2006/relationships/image" Target="../media/image98.emf"/><Relationship Id="rId6" Type="http://schemas.openxmlformats.org/officeDocument/2006/relationships/oleObject" Target="../embeddings/oleObject121.bin"/><Relationship Id="rId7" Type="http://schemas.openxmlformats.org/officeDocument/2006/relationships/image" Target="../media/image94.emf"/><Relationship Id="rId8" Type="http://schemas.openxmlformats.org/officeDocument/2006/relationships/oleObject" Target="../embeddings/oleObject122.bin"/><Relationship Id="rId9" Type="http://schemas.openxmlformats.org/officeDocument/2006/relationships/image" Target="../media/image95.emf"/><Relationship Id="rId1" Type="http://schemas.openxmlformats.org/officeDocument/2006/relationships/vmlDrawing" Target="../drawings/vmlDrawing33.vml"/><Relationship Id="rId2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3.bin"/><Relationship Id="rId4" Type="http://schemas.openxmlformats.org/officeDocument/2006/relationships/image" Target="../media/image99.emf"/><Relationship Id="rId5" Type="http://schemas.openxmlformats.org/officeDocument/2006/relationships/oleObject" Target="../embeddings/oleObject124.bin"/><Relationship Id="rId6" Type="http://schemas.openxmlformats.org/officeDocument/2006/relationships/image" Target="../media/image100.emf"/><Relationship Id="rId7" Type="http://schemas.openxmlformats.org/officeDocument/2006/relationships/oleObject" Target="../embeddings/oleObject125.bin"/><Relationship Id="rId8" Type="http://schemas.openxmlformats.org/officeDocument/2006/relationships/image" Target="../media/image101.emf"/><Relationship Id="rId1" Type="http://schemas.openxmlformats.org/officeDocument/2006/relationships/vmlDrawing" Target="../drawings/vmlDrawing34.vml"/><Relationship Id="rId2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6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127.bin"/><Relationship Id="rId6" Type="http://schemas.openxmlformats.org/officeDocument/2006/relationships/image" Target="../media/image102.emf"/><Relationship Id="rId7" Type="http://schemas.openxmlformats.org/officeDocument/2006/relationships/oleObject" Target="../embeddings/oleObject128.bin"/><Relationship Id="rId8" Type="http://schemas.openxmlformats.org/officeDocument/2006/relationships/image" Target="../media/image27.emf"/><Relationship Id="rId9" Type="http://schemas.openxmlformats.org/officeDocument/2006/relationships/oleObject" Target="../embeddings/oleObject129.bin"/><Relationship Id="rId10" Type="http://schemas.openxmlformats.org/officeDocument/2006/relationships/image" Target="../media/image103.emf"/><Relationship Id="rId1" Type="http://schemas.openxmlformats.org/officeDocument/2006/relationships/vmlDrawing" Target="../drawings/vmlDrawing35.vml"/><Relationship Id="rId2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0.bin"/><Relationship Id="rId4" Type="http://schemas.openxmlformats.org/officeDocument/2006/relationships/image" Target="../media/image14.emf"/><Relationship Id="rId5" Type="http://schemas.openxmlformats.org/officeDocument/2006/relationships/oleObject" Target="../embeddings/oleObject131.bin"/><Relationship Id="rId6" Type="http://schemas.openxmlformats.org/officeDocument/2006/relationships/image" Target="../media/image73.emf"/><Relationship Id="rId1" Type="http://schemas.openxmlformats.org/officeDocument/2006/relationships/vmlDrawing" Target="../drawings/vmlDrawing36.vml"/><Relationship Id="rId2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2.bin"/><Relationship Id="rId4" Type="http://schemas.openxmlformats.org/officeDocument/2006/relationships/image" Target="../media/image104.emf"/><Relationship Id="rId1" Type="http://schemas.openxmlformats.org/officeDocument/2006/relationships/vmlDrawing" Target="../drawings/vmlDrawing37.vml"/><Relationship Id="rId2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37.bin"/><Relationship Id="rId12" Type="http://schemas.openxmlformats.org/officeDocument/2006/relationships/image" Target="../media/image90.emf"/><Relationship Id="rId1" Type="http://schemas.openxmlformats.org/officeDocument/2006/relationships/vmlDrawing" Target="../drawings/vmlDrawing3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33.bin"/><Relationship Id="rId4" Type="http://schemas.openxmlformats.org/officeDocument/2006/relationships/image" Target="../media/image105.emf"/><Relationship Id="rId5" Type="http://schemas.openxmlformats.org/officeDocument/2006/relationships/oleObject" Target="../embeddings/oleObject134.bin"/><Relationship Id="rId6" Type="http://schemas.openxmlformats.org/officeDocument/2006/relationships/image" Target="../media/image106.emf"/><Relationship Id="rId7" Type="http://schemas.openxmlformats.org/officeDocument/2006/relationships/oleObject" Target="../embeddings/oleObject135.bin"/><Relationship Id="rId8" Type="http://schemas.openxmlformats.org/officeDocument/2006/relationships/image" Target="../media/image88.emf"/><Relationship Id="rId9" Type="http://schemas.openxmlformats.org/officeDocument/2006/relationships/oleObject" Target="../embeddings/oleObject136.bin"/><Relationship Id="rId10" Type="http://schemas.openxmlformats.org/officeDocument/2006/relationships/image" Target="../media/image107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oleObject" Target="../embeddings/oleObject138.bin"/><Relationship Id="rId5" Type="http://schemas.openxmlformats.org/officeDocument/2006/relationships/image" Target="../media/image108.emf"/><Relationship Id="rId6" Type="http://schemas.openxmlformats.org/officeDocument/2006/relationships/oleObject" Target="../embeddings/oleObject139.bin"/><Relationship Id="rId7" Type="http://schemas.openxmlformats.org/officeDocument/2006/relationships/image" Target="../media/image109.emf"/><Relationship Id="rId8" Type="http://schemas.openxmlformats.org/officeDocument/2006/relationships/oleObject" Target="../embeddings/Microsoft_Excel_97_-_2004_Worksheet4.xls"/><Relationship Id="rId9" Type="http://schemas.openxmlformats.org/officeDocument/2006/relationships/image" Target="../media/image110.emf"/><Relationship Id="rId1" Type="http://schemas.openxmlformats.org/officeDocument/2006/relationships/vmlDrawing" Target="../drawings/vmlDrawing39.vml"/><Relationship Id="rId2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0.bin"/><Relationship Id="rId4" Type="http://schemas.openxmlformats.org/officeDocument/2006/relationships/image" Target="../media/image111.emf"/><Relationship Id="rId5" Type="http://schemas.openxmlformats.org/officeDocument/2006/relationships/oleObject" Target="../embeddings/oleObject141.bin"/><Relationship Id="rId6" Type="http://schemas.openxmlformats.org/officeDocument/2006/relationships/image" Target="../media/image112.emf"/><Relationship Id="rId1" Type="http://schemas.openxmlformats.org/officeDocument/2006/relationships/vmlDrawing" Target="../drawings/vmlDrawing40.vml"/><Relationship Id="rId2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7.bin"/><Relationship Id="rId12" Type="http://schemas.openxmlformats.org/officeDocument/2006/relationships/image" Target="../media/image8.emf"/><Relationship Id="rId13" Type="http://schemas.openxmlformats.org/officeDocument/2006/relationships/oleObject" Target="../embeddings/oleObject8.bin"/><Relationship Id="rId14" Type="http://schemas.openxmlformats.org/officeDocument/2006/relationships/image" Target="../media/image9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4.emf"/><Relationship Id="rId5" Type="http://schemas.openxmlformats.org/officeDocument/2006/relationships/oleObject" Target="../embeddings/oleObject4.bin"/><Relationship Id="rId6" Type="http://schemas.openxmlformats.org/officeDocument/2006/relationships/image" Target="../media/image5.emf"/><Relationship Id="rId7" Type="http://schemas.openxmlformats.org/officeDocument/2006/relationships/oleObject" Target="../embeddings/oleObject5.bin"/><Relationship Id="rId8" Type="http://schemas.openxmlformats.org/officeDocument/2006/relationships/image" Target="../media/image6.emf"/><Relationship Id="rId9" Type="http://schemas.openxmlformats.org/officeDocument/2006/relationships/oleObject" Target="../embeddings/oleObject6.bin"/><Relationship Id="rId10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Machine Learning &amp; Data Mining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200" b="1" dirty="0" smtClean="0"/>
              <a:t>CS/CNS/EE 155</a:t>
            </a: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7:</a:t>
            </a:r>
          </a:p>
          <a:p>
            <a:r>
              <a:rPr lang="en-US" dirty="0" smtClean="0"/>
              <a:t>Recap of CRFs &amp; Structural SVMs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032" y="115448"/>
            <a:ext cx="1912569" cy="81429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2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6856238"/>
              </p:ext>
            </p:extLst>
          </p:nvPr>
        </p:nvGraphicFramePr>
        <p:xfrm>
          <a:off x="5741779" y="1460566"/>
          <a:ext cx="2680368" cy="2005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7338" name="Equation" r:id="rId3" imgW="1905000" imgH="1422400" progId="Equation.3">
                  <p:embed/>
                </p:oleObj>
              </mc:Choice>
              <mc:Fallback>
                <p:oleObj name="Equation" r:id="rId3" imgW="1905000" imgH="142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41779" y="1460566"/>
                        <a:ext cx="2680368" cy="2005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312359"/>
              </p:ext>
            </p:extLst>
          </p:nvPr>
        </p:nvGraphicFramePr>
        <p:xfrm>
          <a:off x="1700712" y="412500"/>
          <a:ext cx="2073275" cy="180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7339" name="Equation" r:id="rId5" imgW="1473200" imgH="1282700" progId="Equation.3">
                  <p:embed/>
                </p:oleObj>
              </mc:Choice>
              <mc:Fallback>
                <p:oleObj name="Equation" r:id="rId5" imgW="1473200" imgH="1282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00712" y="412500"/>
                        <a:ext cx="2073275" cy="180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6914934"/>
              </p:ext>
            </p:extLst>
          </p:nvPr>
        </p:nvGraphicFramePr>
        <p:xfrm>
          <a:off x="1772150" y="2416444"/>
          <a:ext cx="2001837" cy="180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7340" name="Equation" r:id="rId7" imgW="1422400" imgH="1282700" progId="Equation.3">
                  <p:embed/>
                </p:oleObj>
              </mc:Choice>
              <mc:Fallback>
                <p:oleObj name="Equation" r:id="rId7" imgW="1422400" imgH="1282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772150" y="2416444"/>
                        <a:ext cx="2001837" cy="180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4492778"/>
              </p:ext>
            </p:extLst>
          </p:nvPr>
        </p:nvGraphicFramePr>
        <p:xfrm>
          <a:off x="1708650" y="4476767"/>
          <a:ext cx="2055812" cy="180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7341" name="Equation" r:id="rId9" imgW="1460500" imgH="1282700" progId="Equation.3">
                  <p:embed/>
                </p:oleObj>
              </mc:Choice>
              <mc:Fallback>
                <p:oleObj name="Equation" r:id="rId9" imgW="1460500" imgH="1282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708650" y="4476767"/>
                        <a:ext cx="2055812" cy="180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Straight Arrow Connector 16"/>
          <p:cNvCxnSpPr/>
          <p:nvPr/>
        </p:nvCxnSpPr>
        <p:spPr>
          <a:xfrm flipH="1" flipV="1">
            <a:off x="3830195" y="1945436"/>
            <a:ext cx="2026560" cy="264795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830195" y="3850342"/>
            <a:ext cx="1911584" cy="89841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3830195" y="4958160"/>
            <a:ext cx="1911586" cy="31274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1502785"/>
              </p:ext>
            </p:extLst>
          </p:nvPr>
        </p:nvGraphicFramePr>
        <p:xfrm>
          <a:off x="5908925" y="3586073"/>
          <a:ext cx="2519368" cy="2579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7342" name="Equation" r:id="rId11" imgW="1790700" imgH="1828800" progId="Equation.3">
                  <p:embed/>
                </p:oleObj>
              </mc:Choice>
              <mc:Fallback>
                <p:oleObj name="Equation" r:id="rId11" imgW="17907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08925" y="3586073"/>
                        <a:ext cx="2519368" cy="2579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itle 1"/>
          <p:cNvSpPr txBox="1">
            <a:spLocks/>
          </p:cNvSpPr>
          <p:nvPr/>
        </p:nvSpPr>
        <p:spPr>
          <a:xfrm>
            <a:off x="4812632" y="174375"/>
            <a:ext cx="387416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37609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New Notation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4880182" y="1055560"/>
            <a:ext cx="35582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One feature for every transition.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587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Notation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2667824"/>
              </p:ext>
            </p:extLst>
          </p:nvPr>
        </p:nvGraphicFramePr>
        <p:xfrm>
          <a:off x="612086" y="3001475"/>
          <a:ext cx="3593660" cy="928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9258" name="Equation" r:id="rId3" imgW="1866900" imgH="482600" progId="Equation.3">
                  <p:embed/>
                </p:oleObj>
              </mc:Choice>
              <mc:Fallback>
                <p:oleObj name="Equation" r:id="rId3" imgW="1866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2086" y="3001475"/>
                        <a:ext cx="3593660" cy="928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1376128"/>
              </p:ext>
            </p:extLst>
          </p:nvPr>
        </p:nvGraphicFramePr>
        <p:xfrm>
          <a:off x="2527300" y="4973638"/>
          <a:ext cx="2536825" cy="94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9259" name="Equation" r:id="rId5" imgW="1574800" imgH="584200" progId="Equation.3">
                  <p:embed/>
                </p:oleObj>
              </mc:Choice>
              <mc:Fallback>
                <p:oleObj name="Equation" r:id="rId5" imgW="15748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27300" y="4973638"/>
                        <a:ext cx="2536825" cy="942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9000266"/>
              </p:ext>
            </p:extLst>
          </p:nvPr>
        </p:nvGraphicFramePr>
        <p:xfrm>
          <a:off x="872174" y="4992158"/>
          <a:ext cx="1195425" cy="9443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9260" name="Equation" r:id="rId7" imgW="723900" imgH="571500" progId="Equation.3">
                  <p:embed/>
                </p:oleObj>
              </mc:Choice>
              <mc:Fallback>
                <p:oleObj name="Equation" r:id="rId7" imgW="7239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72174" y="4992158"/>
                        <a:ext cx="1195425" cy="9443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1838923"/>
              </p:ext>
            </p:extLst>
          </p:nvPr>
        </p:nvGraphicFramePr>
        <p:xfrm>
          <a:off x="612086" y="1565680"/>
          <a:ext cx="3124161" cy="905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9261" name="Equation" r:id="rId9" imgW="1663700" imgH="482600" progId="Equation.3">
                  <p:embed/>
                </p:oleObj>
              </mc:Choice>
              <mc:Fallback>
                <p:oleObj name="Equation" r:id="rId9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2086" y="1565680"/>
                        <a:ext cx="3124161" cy="9058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457200" y="1538644"/>
            <a:ext cx="5070642" cy="116943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57199" y="2937842"/>
            <a:ext cx="5070642" cy="336215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93213" y="2338746"/>
            <a:ext cx="1920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transitions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3156560" y="2268337"/>
            <a:ext cx="190620" cy="17203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904678" y="2338746"/>
            <a:ext cx="225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input features 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142981" y="2301037"/>
            <a:ext cx="171983" cy="13933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072613" y="1713777"/>
            <a:ext cx="12875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Old Scoring </a:t>
            </a:r>
          </a:p>
          <a:p>
            <a:r>
              <a:rPr lang="en-US" b="1" dirty="0" smtClean="0"/>
              <a:t>Function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4072613" y="3738146"/>
            <a:ext cx="1390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New Scoring </a:t>
            </a:r>
          </a:p>
          <a:p>
            <a:r>
              <a:rPr lang="en-US" b="1" dirty="0" smtClean="0"/>
              <a:t>Function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612086" y="4108102"/>
            <a:ext cx="1595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Stacked 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Weight Vector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417603" y="4108102"/>
            <a:ext cx="1585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Stacked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Feature Vector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1717842" y="3655019"/>
            <a:ext cx="548105" cy="66298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1076158" y="4754434"/>
            <a:ext cx="193842" cy="47930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2904679" y="3850105"/>
            <a:ext cx="203479" cy="30747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967789" y="4754433"/>
            <a:ext cx="140370" cy="47930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eft Brace 35"/>
          <p:cNvSpPr/>
          <p:nvPr/>
        </p:nvSpPr>
        <p:spPr>
          <a:xfrm rot="16200000">
            <a:off x="3149848" y="2950345"/>
            <a:ext cx="148296" cy="1557645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2" name="Object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0190269"/>
              </p:ext>
            </p:extLst>
          </p:nvPr>
        </p:nvGraphicFramePr>
        <p:xfrm>
          <a:off x="5741779" y="1461058"/>
          <a:ext cx="2680368" cy="2005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9262" name="Equation" r:id="rId11" imgW="1905000" imgH="1422400" progId="Equation.3">
                  <p:embed/>
                </p:oleObj>
              </mc:Choice>
              <mc:Fallback>
                <p:oleObj name="Equation" r:id="rId11" imgW="1905000" imgH="142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741779" y="1461058"/>
                        <a:ext cx="2680368" cy="2005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Object 4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6782086"/>
              </p:ext>
            </p:extLst>
          </p:nvPr>
        </p:nvGraphicFramePr>
        <p:xfrm>
          <a:off x="5908925" y="3586073"/>
          <a:ext cx="2519368" cy="2579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9263" name="Equation" r:id="rId13" imgW="1790700" imgH="1828800" progId="Equation.3">
                  <p:embed/>
                </p:oleObj>
              </mc:Choice>
              <mc:Fallback>
                <p:oleObj name="Equation" r:id="rId13" imgW="17907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908925" y="3586073"/>
                        <a:ext cx="2519368" cy="2579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4043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7" grpId="0"/>
      <p:bldP spid="19" grpId="0"/>
      <p:bldP spid="23" grpId="0"/>
      <p:bldP spid="3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978604"/>
              </p:ext>
            </p:extLst>
          </p:nvPr>
        </p:nvGraphicFramePr>
        <p:xfrm>
          <a:off x="725128" y="526105"/>
          <a:ext cx="3593660" cy="928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" name="Equation" r:id="rId3" imgW="1866900" imgH="482600" progId="Equation.3">
                  <p:embed/>
                </p:oleObj>
              </mc:Choice>
              <mc:Fallback>
                <p:oleObj name="Equation" r:id="rId3" imgW="1866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5128" y="526105"/>
                        <a:ext cx="3593660" cy="928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734842"/>
              </p:ext>
            </p:extLst>
          </p:nvPr>
        </p:nvGraphicFramePr>
        <p:xfrm>
          <a:off x="6124918" y="540968"/>
          <a:ext cx="2270453" cy="880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Equation" r:id="rId5" imgW="1574800" imgH="609600" progId="Equation.3">
                  <p:embed/>
                </p:oleObj>
              </mc:Choice>
              <mc:Fallback>
                <p:oleObj name="Equation" r:id="rId5" imgW="15748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24918" y="540968"/>
                        <a:ext cx="2270453" cy="8804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046178"/>
              </p:ext>
            </p:extLst>
          </p:nvPr>
        </p:nvGraphicFramePr>
        <p:xfrm>
          <a:off x="4695542" y="576024"/>
          <a:ext cx="1070202" cy="8454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Equation" r:id="rId7" imgW="723900" imgH="571500" progId="Equation.3">
                  <p:embed/>
                </p:oleObj>
              </mc:Choice>
              <mc:Fallback>
                <p:oleObj name="Equation" r:id="rId7" imgW="7239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695542" y="576024"/>
                        <a:ext cx="1070202" cy="8454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561474" y="384545"/>
            <a:ext cx="3943684" cy="119587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1154567"/>
              </p:ext>
            </p:extLst>
          </p:nvPr>
        </p:nvGraphicFramePr>
        <p:xfrm>
          <a:off x="667299" y="2113750"/>
          <a:ext cx="1028145" cy="13586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Equation" r:id="rId9" imgW="673100" imgH="889000" progId="Equation.3">
                  <p:embed/>
                </p:oleObj>
              </mc:Choice>
              <mc:Fallback>
                <p:oleObj name="Equation" r:id="rId9" imgW="6731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7299" y="2113750"/>
                        <a:ext cx="1028145" cy="13586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9217705"/>
              </p:ext>
            </p:extLst>
          </p:nvPr>
        </p:nvGraphicFramePr>
        <p:xfrm>
          <a:off x="4504657" y="3870325"/>
          <a:ext cx="1181100" cy="1958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1" name="Equation" r:id="rId11" imgW="774700" imgH="1282700" progId="Equation.3">
                  <p:embed/>
                </p:oleObj>
              </mc:Choice>
              <mc:Fallback>
                <p:oleObj name="Equation" r:id="rId11" imgW="774700" imgH="1282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504657" y="3870325"/>
                        <a:ext cx="1181100" cy="1958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2866679"/>
              </p:ext>
            </p:extLst>
          </p:nvPr>
        </p:nvGraphicFramePr>
        <p:xfrm>
          <a:off x="1848068" y="1794314"/>
          <a:ext cx="2774170" cy="2075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" name="Equation" r:id="rId13" imgW="1905000" imgH="1422400" progId="Equation.3">
                  <p:embed/>
                </p:oleObj>
              </mc:Choice>
              <mc:Fallback>
                <p:oleObj name="Equation" r:id="rId13" imgW="1905000" imgH="142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848068" y="1794314"/>
                        <a:ext cx="2774170" cy="2075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4505158" y="384545"/>
            <a:ext cx="1430421" cy="119587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935579" y="386753"/>
            <a:ext cx="2560054" cy="119587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020553"/>
              </p:ext>
            </p:extLst>
          </p:nvPr>
        </p:nvGraphicFramePr>
        <p:xfrm>
          <a:off x="1526327" y="4545074"/>
          <a:ext cx="189967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986"/>
                <a:gridCol w="569742"/>
                <a:gridCol w="517947"/>
              </a:tblGrid>
              <a:tr h="33514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u</a:t>
                      </a:r>
                      <a:r>
                        <a:rPr lang="en-US" baseline="-25000" dirty="0" err="1" smtClean="0"/>
                        <a:t>N</a:t>
                      </a:r>
                      <a:r>
                        <a:rPr lang="en-US" baseline="-25000" dirty="0" smtClean="0"/>
                        <a:t>,*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u</a:t>
                      </a:r>
                      <a:r>
                        <a:rPr lang="en-US" baseline="-25000" dirty="0" err="1" smtClean="0"/>
                        <a:t>V</a:t>
                      </a:r>
                      <a:r>
                        <a:rPr lang="en-US" baseline="-25000" dirty="0" smtClean="0"/>
                        <a:t>,*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35146">
                <a:tc>
                  <a:txBody>
                    <a:bodyPr/>
                    <a:lstStyle/>
                    <a:p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351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*,V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351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*,Start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4596288"/>
              </p:ext>
            </p:extLst>
          </p:nvPr>
        </p:nvGraphicFramePr>
        <p:xfrm>
          <a:off x="5895519" y="2040222"/>
          <a:ext cx="1972796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9177"/>
                <a:gridCol w="607890"/>
                <a:gridCol w="555729"/>
              </a:tblGrid>
              <a:tr h="33514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w</a:t>
                      </a:r>
                      <a:r>
                        <a:rPr lang="en-US" baseline="-25000" dirty="0" err="1" smtClean="0"/>
                        <a:t>N</a:t>
                      </a:r>
                      <a:r>
                        <a:rPr lang="en-US" baseline="-25000" dirty="0" smtClean="0"/>
                        <a:t>,*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w</a:t>
                      </a:r>
                      <a:r>
                        <a:rPr lang="en-US" baseline="-25000" dirty="0" err="1" smtClean="0"/>
                        <a:t>V</a:t>
                      </a:r>
                      <a:r>
                        <a:rPr lang="en-US" baseline="-25000" dirty="0" smtClean="0"/>
                        <a:t>,*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35146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w</a:t>
                      </a:r>
                      <a:r>
                        <a:rPr lang="en-US" baseline="-25000" dirty="0" smtClean="0"/>
                        <a:t>*,Fish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351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w</a:t>
                      </a:r>
                      <a:r>
                        <a:rPr lang="en-US" baseline="-25000" dirty="0" smtClean="0"/>
                        <a:t>*,Sleep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6171706" y="1684260"/>
            <a:ext cx="1455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Old Notation: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768968" y="4195605"/>
            <a:ext cx="1455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Old Notation:</a:t>
            </a:r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561474" y="4115582"/>
            <a:ext cx="4231106" cy="0"/>
          </a:xfrm>
          <a:prstGeom prst="line">
            <a:avLst/>
          </a:prstGeom>
          <a:grpFill/>
          <a:ln w="127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561474" y="1580418"/>
            <a:ext cx="1" cy="2535164"/>
          </a:xfrm>
          <a:prstGeom prst="line">
            <a:avLst/>
          </a:prstGeom>
          <a:grpFill/>
          <a:ln w="127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4792580" y="3390460"/>
            <a:ext cx="3703053" cy="8576"/>
          </a:xfrm>
          <a:prstGeom prst="line">
            <a:avLst/>
          </a:prstGeom>
          <a:grpFill/>
          <a:ln w="127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792580" y="3399036"/>
            <a:ext cx="0" cy="716546"/>
          </a:xfrm>
          <a:prstGeom prst="line">
            <a:avLst/>
          </a:prstGeom>
          <a:grpFill/>
          <a:ln w="127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8495633" y="1567050"/>
            <a:ext cx="0" cy="1823410"/>
          </a:xfrm>
          <a:prstGeom prst="line">
            <a:avLst/>
          </a:prstGeom>
          <a:grpFill/>
          <a:ln w="127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V="1">
            <a:off x="561473" y="4115582"/>
            <a:ext cx="1" cy="2220382"/>
          </a:xfrm>
          <a:prstGeom prst="line">
            <a:avLst/>
          </a:prstGeom>
          <a:grpFill/>
          <a:ln w="127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561473" y="6319140"/>
            <a:ext cx="7934160" cy="16824"/>
          </a:xfrm>
          <a:prstGeom prst="line">
            <a:avLst/>
          </a:prstGeom>
          <a:grpFill/>
          <a:ln w="127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2" name="Object 6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1615297"/>
              </p:ext>
            </p:extLst>
          </p:nvPr>
        </p:nvGraphicFramePr>
        <p:xfrm>
          <a:off x="5908925" y="3539284"/>
          <a:ext cx="2519368" cy="2579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3" name="Equation" r:id="rId15" imgW="1790700" imgH="1828800" progId="Equation.3">
                  <p:embed/>
                </p:oleObj>
              </mc:Choice>
              <mc:Fallback>
                <p:oleObj name="Equation" r:id="rId15" imgW="17907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908925" y="3539284"/>
                        <a:ext cx="2519368" cy="2579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5" name="Straight Connector 24"/>
          <p:cNvCxnSpPr/>
          <p:nvPr/>
        </p:nvCxnSpPr>
        <p:spPr>
          <a:xfrm>
            <a:off x="8495633" y="3283900"/>
            <a:ext cx="0" cy="3035240"/>
          </a:xfrm>
          <a:prstGeom prst="line">
            <a:avLst/>
          </a:prstGeom>
          <a:grpFill/>
          <a:ln w="127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549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New Notation?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Easier to reason about:</a:t>
            </a:r>
          </a:p>
          <a:p>
            <a:pPr lvl="1"/>
            <a:r>
              <a:rPr lang="en-US" sz="2400" dirty="0" smtClean="0"/>
              <a:t>Computing Predictions</a:t>
            </a:r>
          </a:p>
          <a:p>
            <a:pPr lvl="1"/>
            <a:r>
              <a:rPr lang="en-US" sz="2400" dirty="0" smtClean="0"/>
              <a:t>Computing Gradients</a:t>
            </a:r>
          </a:p>
          <a:p>
            <a:pPr lvl="1"/>
            <a:r>
              <a:rPr lang="en-US" sz="2400" dirty="0" smtClean="0"/>
              <a:t>Extensions (just generalize </a:t>
            </a:r>
            <a:r>
              <a:rPr lang="en-US" sz="2400" dirty="0" err="1" smtClean="0"/>
              <a:t>φ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9993622"/>
              </p:ext>
            </p:extLst>
          </p:nvPr>
        </p:nvGraphicFramePr>
        <p:xfrm>
          <a:off x="1005859" y="3904311"/>
          <a:ext cx="3593660" cy="928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094" name="Equation" r:id="rId3" imgW="1866900" imgH="482600" progId="Equation.3">
                  <p:embed/>
                </p:oleObj>
              </mc:Choice>
              <mc:Fallback>
                <p:oleObj name="Equation" r:id="rId3" imgW="1866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05859" y="3904311"/>
                        <a:ext cx="3593660" cy="928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2314377"/>
              </p:ext>
            </p:extLst>
          </p:nvPr>
        </p:nvGraphicFramePr>
        <p:xfrm>
          <a:off x="2541588" y="4878388"/>
          <a:ext cx="2535237" cy="94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095" name="Equation" r:id="rId5" imgW="1574800" imgH="584200" progId="Equation.3">
                  <p:embed/>
                </p:oleObj>
              </mc:Choice>
              <mc:Fallback>
                <p:oleObj name="Equation" r:id="rId5" imgW="15748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41588" y="4878388"/>
                        <a:ext cx="2535237" cy="944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4996521"/>
              </p:ext>
            </p:extLst>
          </p:nvPr>
        </p:nvGraphicFramePr>
        <p:xfrm>
          <a:off x="5740750" y="1460566"/>
          <a:ext cx="2680368" cy="2005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096" name="Equation" r:id="rId7" imgW="1905000" imgH="1422400" progId="Equation.3">
                  <p:embed/>
                </p:oleObj>
              </mc:Choice>
              <mc:Fallback>
                <p:oleObj name="Equation" r:id="rId7" imgW="1905000" imgH="142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740750" y="1460566"/>
                        <a:ext cx="2680368" cy="2005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2905174"/>
              </p:ext>
            </p:extLst>
          </p:nvPr>
        </p:nvGraphicFramePr>
        <p:xfrm>
          <a:off x="885542" y="4898582"/>
          <a:ext cx="1195425" cy="9443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097" name="Equation" r:id="rId9" imgW="723900" imgH="571500" progId="Equation.3">
                  <p:embed/>
                </p:oleObj>
              </mc:Choice>
              <mc:Fallback>
                <p:oleObj name="Equation" r:id="rId9" imgW="7239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85542" y="4898582"/>
                        <a:ext cx="1195425" cy="9443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688473" y="3762751"/>
            <a:ext cx="4665579" cy="230923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1502785"/>
              </p:ext>
            </p:extLst>
          </p:nvPr>
        </p:nvGraphicFramePr>
        <p:xfrm>
          <a:off x="5908925" y="3586073"/>
          <a:ext cx="2519368" cy="2579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6098" name="Equation" r:id="rId11" imgW="1790700" imgH="1828800" progId="Equation.3">
                  <p:embed/>
                </p:oleObj>
              </mc:Choice>
              <mc:Fallback>
                <p:oleObj name="Equation" r:id="rId11" imgW="17907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08925" y="3586073"/>
                        <a:ext cx="2519368" cy="2579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H="1">
            <a:off x="3350577" y="3466221"/>
            <a:ext cx="533660" cy="66107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8488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 Random Fields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9336410"/>
              </p:ext>
            </p:extLst>
          </p:nvPr>
        </p:nvGraphicFramePr>
        <p:xfrm>
          <a:off x="1005860" y="1689398"/>
          <a:ext cx="3093834" cy="744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323" name="Equation" r:id="rId3" imgW="1739900" imgH="419100" progId="Equation.3">
                  <p:embed/>
                </p:oleObj>
              </mc:Choice>
              <mc:Fallback>
                <p:oleObj name="Equation" r:id="rId3" imgW="17399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05860" y="1689398"/>
                        <a:ext cx="3093834" cy="744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6011889"/>
              </p:ext>
            </p:extLst>
          </p:nvPr>
        </p:nvGraphicFramePr>
        <p:xfrm>
          <a:off x="2541588" y="4878388"/>
          <a:ext cx="2535237" cy="94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324" name="Equation" r:id="rId5" imgW="1574800" imgH="584200" progId="Equation.3">
                  <p:embed/>
                </p:oleObj>
              </mc:Choice>
              <mc:Fallback>
                <p:oleObj name="Equation" r:id="rId5" imgW="15748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41588" y="4878388"/>
                        <a:ext cx="2535237" cy="944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1960526"/>
              </p:ext>
            </p:extLst>
          </p:nvPr>
        </p:nvGraphicFramePr>
        <p:xfrm>
          <a:off x="5740750" y="1460566"/>
          <a:ext cx="2680368" cy="2005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325" name="Equation" r:id="rId7" imgW="1905000" imgH="1422400" progId="Equation.3">
                  <p:embed/>
                </p:oleObj>
              </mc:Choice>
              <mc:Fallback>
                <p:oleObj name="Equation" r:id="rId7" imgW="1905000" imgH="142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740750" y="1460566"/>
                        <a:ext cx="2680368" cy="2005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3690352"/>
              </p:ext>
            </p:extLst>
          </p:nvPr>
        </p:nvGraphicFramePr>
        <p:xfrm>
          <a:off x="885542" y="4898582"/>
          <a:ext cx="1195425" cy="9443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326" name="Equation" r:id="rId9" imgW="723900" imgH="571500" progId="Equation.3">
                  <p:embed/>
                </p:oleObj>
              </mc:Choice>
              <mc:Fallback>
                <p:oleObj name="Equation" r:id="rId9" imgW="7239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85542" y="4898582"/>
                        <a:ext cx="1195425" cy="9443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8499379"/>
              </p:ext>
            </p:extLst>
          </p:nvPr>
        </p:nvGraphicFramePr>
        <p:xfrm>
          <a:off x="5908925" y="3586073"/>
          <a:ext cx="2519368" cy="2579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327" name="Equation" r:id="rId11" imgW="1790700" imgH="1828800" progId="Equation.3">
                  <p:embed/>
                </p:oleObj>
              </mc:Choice>
              <mc:Fallback>
                <p:oleObj name="Equation" r:id="rId11" imgW="17907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08925" y="3586073"/>
                        <a:ext cx="2519368" cy="2579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6510922"/>
              </p:ext>
            </p:extLst>
          </p:nvPr>
        </p:nvGraphicFramePr>
        <p:xfrm>
          <a:off x="1005859" y="3904311"/>
          <a:ext cx="3593660" cy="928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328" name="Equation" r:id="rId13" imgW="1866900" imgH="482600" progId="Equation.3">
                  <p:embed/>
                </p:oleObj>
              </mc:Choice>
              <mc:Fallback>
                <p:oleObj name="Equation" r:id="rId13" imgW="1866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005859" y="3904311"/>
                        <a:ext cx="3593660" cy="928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3702821"/>
              </p:ext>
            </p:extLst>
          </p:nvPr>
        </p:nvGraphicFramePr>
        <p:xfrm>
          <a:off x="1005860" y="2789239"/>
          <a:ext cx="2641946" cy="6993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329" name="Equation" r:id="rId15" imgW="1485900" imgH="393700" progId="Equation.3">
                  <p:embed/>
                </p:oleObj>
              </mc:Choice>
              <mc:Fallback>
                <p:oleObj name="Equation" r:id="rId15" imgW="1485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05860" y="2789239"/>
                        <a:ext cx="2641946" cy="6993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688473" y="3762751"/>
            <a:ext cx="4665579" cy="230923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88473" y="1529732"/>
            <a:ext cx="4665579" cy="206483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42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4516580"/>
              </p:ext>
            </p:extLst>
          </p:nvPr>
        </p:nvGraphicFramePr>
        <p:xfrm>
          <a:off x="285750" y="3136900"/>
          <a:ext cx="8464550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77" name="Equation" r:id="rId3" imgW="6045200" imgH="850900" progId="Equation.3">
                  <p:embed/>
                </p:oleObj>
              </mc:Choice>
              <mc:Fallback>
                <p:oleObj name="Equation" r:id="rId3" imgW="6045200" imgH="850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5750" y="3136900"/>
                        <a:ext cx="8464550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092182" y="3967225"/>
            <a:ext cx="514466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0" dirty="0" smtClean="0">
                <a:latin typeface="Avenir Book"/>
                <a:cs typeface="Avenir Book"/>
              </a:rPr>
              <a:t>(</a:t>
            </a:r>
            <a:r>
              <a:rPr lang="en-US" sz="15600" dirty="0" smtClean="0">
                <a:latin typeface="Avenir Book"/>
                <a:cs typeface="Avenir Book"/>
              </a:rPr>
              <a:t>       </a:t>
            </a:r>
            <a:r>
              <a:rPr lang="en-US" sz="16000" dirty="0" smtClean="0">
                <a:latin typeface="Avenir Book"/>
                <a:cs typeface="Avenir Book"/>
              </a:rPr>
              <a:t>)</a:t>
            </a:r>
            <a:endParaRPr lang="en-US" sz="16000" dirty="0">
              <a:latin typeface="Avenir Book"/>
              <a:cs typeface="Avenir Book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2457807"/>
              </p:ext>
            </p:extLst>
          </p:nvPr>
        </p:nvGraphicFramePr>
        <p:xfrm>
          <a:off x="3883187" y="4539394"/>
          <a:ext cx="347345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7521"/>
                <a:gridCol w="27059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(F(</a:t>
                      </a:r>
                      <a:r>
                        <a:rPr lang="en-US" dirty="0" err="1" smtClean="0"/>
                        <a:t>y,x</a:t>
                      </a:r>
                      <a:r>
                        <a:rPr lang="en-US" dirty="0" smtClean="0"/>
                        <a:t>))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(2+1+1-2)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(2)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(2+1+0+1)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(4)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(1-1+1+2)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(3)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(1-1+0-2)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(-1)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423213" y="5093714"/>
            <a:ext cx="192532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Z(x) = Sum</a:t>
            </a:r>
            <a:endParaRPr lang="en-US" sz="3200" dirty="0"/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95051"/>
              </p:ext>
            </p:extLst>
          </p:nvPr>
        </p:nvGraphicFramePr>
        <p:xfrm>
          <a:off x="461492" y="1144528"/>
          <a:ext cx="945368" cy="12492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78" name="Equation" r:id="rId5" imgW="673100" imgH="889000" progId="Equation.3">
                  <p:embed/>
                </p:oleObj>
              </mc:Choice>
              <mc:Fallback>
                <p:oleObj name="Equation" r:id="rId5" imgW="6731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1492" y="1144528"/>
                        <a:ext cx="945368" cy="12492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9873424"/>
              </p:ext>
            </p:extLst>
          </p:nvPr>
        </p:nvGraphicFramePr>
        <p:xfrm>
          <a:off x="4781503" y="876079"/>
          <a:ext cx="1086009" cy="18012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79" name="Equation" r:id="rId7" imgW="774700" imgH="1282700" progId="Equation.3">
                  <p:embed/>
                </p:oleObj>
              </mc:Choice>
              <mc:Fallback>
                <p:oleObj name="Equation" r:id="rId7" imgW="774700" imgH="1282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81503" y="876079"/>
                        <a:ext cx="1086009" cy="18012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1615278"/>
              </p:ext>
            </p:extLst>
          </p:nvPr>
        </p:nvGraphicFramePr>
        <p:xfrm>
          <a:off x="1705097" y="824144"/>
          <a:ext cx="2550820" cy="19087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80" name="Equation" r:id="rId9" imgW="1905000" imgH="1422400" progId="Equation.3">
                  <p:embed/>
                </p:oleObj>
              </mc:Choice>
              <mc:Fallback>
                <p:oleObj name="Equation" r:id="rId9" imgW="1905000" imgH="142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705097" y="824144"/>
                        <a:ext cx="2550820" cy="19087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731006"/>
              </p:ext>
            </p:extLst>
          </p:nvPr>
        </p:nvGraphicFramePr>
        <p:xfrm>
          <a:off x="6067575" y="556731"/>
          <a:ext cx="2370557" cy="2427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81" name="Equation" r:id="rId11" imgW="1790700" imgH="1828800" progId="Equation.3">
                  <p:embed/>
                </p:oleObj>
              </mc:Choice>
              <mc:Fallback>
                <p:oleObj name="Equation" r:id="rId11" imgW="17907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67575" y="556731"/>
                        <a:ext cx="2370557" cy="24271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665391" y="305914"/>
            <a:ext cx="40151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x = “Fish Sleep”            y = (N,V)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95659" y="3141378"/>
            <a:ext cx="8445500" cy="118667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1262743" y="1458686"/>
            <a:ext cx="2336801" cy="242388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107543" y="1204686"/>
            <a:ext cx="1233714" cy="267788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1262743" y="2213430"/>
            <a:ext cx="3280228" cy="166914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4992915" y="2315029"/>
            <a:ext cx="442685" cy="156754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956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2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800" dirty="0" smtClean="0"/>
              <a:t>Reduction to Independent Multiclass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56695"/>
            <a:ext cx="8229600" cy="3469469"/>
          </a:xfrm>
        </p:spPr>
        <p:txBody>
          <a:bodyPr>
            <a:normAutofit/>
          </a:bodyPr>
          <a:lstStyle/>
          <a:p>
            <a:r>
              <a:rPr lang="en-US" sz="2000" dirty="0" smtClean="0"/>
              <a:t>Suppose: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700" dirty="0"/>
          </a:p>
          <a:p>
            <a:r>
              <a:rPr lang="en-US" sz="2000" dirty="0" smtClean="0"/>
              <a:t>Then: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715779"/>
              </p:ext>
            </p:extLst>
          </p:nvPr>
        </p:nvGraphicFramePr>
        <p:xfrm>
          <a:off x="2221285" y="2557932"/>
          <a:ext cx="2643993" cy="797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47" name="Equation" r:id="rId3" imgW="1600200" imgH="482600" progId="Equation.3">
                  <p:embed/>
                </p:oleObj>
              </mc:Choice>
              <mc:Fallback>
                <p:oleObj name="Equation" r:id="rId3" imgW="16002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1285" y="2557932"/>
                        <a:ext cx="2643993" cy="797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2456128"/>
              </p:ext>
            </p:extLst>
          </p:nvPr>
        </p:nvGraphicFramePr>
        <p:xfrm>
          <a:off x="839183" y="1417638"/>
          <a:ext cx="2878179" cy="69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48" name="Equation" r:id="rId5" imgW="1739900" imgH="419100" progId="Equation.3">
                  <p:embed/>
                </p:oleObj>
              </mc:Choice>
              <mc:Fallback>
                <p:oleObj name="Equation" r:id="rId5" imgW="17399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39183" y="1417638"/>
                        <a:ext cx="2878179" cy="69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8668177"/>
              </p:ext>
            </p:extLst>
          </p:nvPr>
        </p:nvGraphicFramePr>
        <p:xfrm>
          <a:off x="5691861" y="1523089"/>
          <a:ext cx="2219440" cy="5874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49" name="Equation" r:id="rId7" imgW="1485900" imgH="393700" progId="Equation.3">
                  <p:embed/>
                </p:oleObj>
              </mc:Choice>
              <mc:Fallback>
                <p:oleObj name="Equation" r:id="rId7" imgW="1485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91861" y="1523089"/>
                        <a:ext cx="2219440" cy="5874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1010872"/>
              </p:ext>
            </p:extLst>
          </p:nvPr>
        </p:nvGraphicFramePr>
        <p:xfrm>
          <a:off x="5506740" y="2201526"/>
          <a:ext cx="2404561" cy="1446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50" name="Equation" r:id="rId9" imgW="1689100" imgH="1016000" progId="Equation.3">
                  <p:embed/>
                </p:oleObj>
              </mc:Choice>
              <mc:Fallback>
                <p:oleObj name="Equation" r:id="rId9" imgW="1689100" imgH="1016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06740" y="2201526"/>
                        <a:ext cx="2404561" cy="1446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506740" y="3548047"/>
            <a:ext cx="2790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Stack features ϕ</a:t>
            </a:r>
            <a:r>
              <a:rPr lang="en-US" baseline="-25000" dirty="0" smtClean="0">
                <a:solidFill>
                  <a:schemeClr val="accent2">
                    <a:lumMod val="75000"/>
                  </a:schemeClr>
                </a:solidFill>
              </a:rPr>
              <a:t>1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</a:rPr>
              <a:t>x</a:t>
            </a:r>
            <a:r>
              <a:rPr lang="en-US" baseline="30000" dirty="0" err="1" smtClean="0">
                <a:solidFill>
                  <a:schemeClr val="accent2">
                    <a:lumMod val="75000"/>
                  </a:schemeClr>
                </a:solidFill>
              </a:rPr>
              <a:t>j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) L times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10173" y="3538273"/>
            <a:ext cx="2186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No pairwise features.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835782" y="3112036"/>
            <a:ext cx="272133" cy="47341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427856"/>
              </p:ext>
            </p:extLst>
          </p:nvPr>
        </p:nvGraphicFramePr>
        <p:xfrm>
          <a:off x="1561678" y="4089010"/>
          <a:ext cx="6800850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51" name="Equation" r:id="rId11" imgW="4546600" imgH="622300" progId="Equation.3">
                  <p:embed/>
                </p:oleObj>
              </mc:Choice>
              <mc:Fallback>
                <p:oleObj name="Equation" r:id="rId11" imgW="4546600" imgH="622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61678" y="4089010"/>
                        <a:ext cx="6800850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5074506"/>
              </p:ext>
            </p:extLst>
          </p:nvPr>
        </p:nvGraphicFramePr>
        <p:xfrm>
          <a:off x="660895" y="5314949"/>
          <a:ext cx="7701633" cy="660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8152" name="Equation" r:id="rId13" imgW="5613400" imgH="482600" progId="Equation.3">
                  <p:embed/>
                </p:oleObj>
              </mc:Choice>
              <mc:Fallback>
                <p:oleObj name="Equation" r:id="rId13" imgW="56134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60895" y="5314949"/>
                        <a:ext cx="7701633" cy="660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8" name="Straight Arrow Connector 17"/>
          <p:cNvCxnSpPr/>
          <p:nvPr/>
        </p:nvCxnSpPr>
        <p:spPr>
          <a:xfrm>
            <a:off x="5506740" y="4885728"/>
            <a:ext cx="830076" cy="32959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Left Brace 18"/>
          <p:cNvSpPr/>
          <p:nvPr/>
        </p:nvSpPr>
        <p:spPr>
          <a:xfrm rot="5400000">
            <a:off x="6497592" y="4603447"/>
            <a:ext cx="199252" cy="1423006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553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Predictions </a:t>
            </a:r>
            <a:r>
              <a:rPr lang="en-US" dirty="0" smtClean="0">
                <a:solidFill>
                  <a:srgbClr val="953735"/>
                </a:solidFill>
              </a:rPr>
              <a:t>(Viterbi)</a:t>
            </a:r>
            <a:endParaRPr lang="en-US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8578042"/>
              </p:ext>
            </p:extLst>
          </p:nvPr>
        </p:nvGraphicFramePr>
        <p:xfrm>
          <a:off x="3133725" y="2442672"/>
          <a:ext cx="4030662" cy="785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0216" name="Equation" r:id="rId3" imgW="2273300" imgH="444500" progId="Equation.3">
                  <p:embed/>
                </p:oleObj>
              </mc:Choice>
              <mc:Fallback>
                <p:oleObj name="Equation" r:id="rId3" imgW="22733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33725" y="2442672"/>
                        <a:ext cx="4030662" cy="785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847265"/>
              </p:ext>
            </p:extLst>
          </p:nvPr>
        </p:nvGraphicFramePr>
        <p:xfrm>
          <a:off x="987788" y="1489193"/>
          <a:ext cx="4492414" cy="6905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0217" name="Equation" r:id="rId5" imgW="1993900" imgH="304800" progId="Equation.3">
                  <p:embed/>
                </p:oleObj>
              </mc:Choice>
              <mc:Fallback>
                <p:oleObj name="Equation" r:id="rId5" imgW="19939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87788" y="1489193"/>
                        <a:ext cx="4492414" cy="6905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6125793"/>
              </p:ext>
            </p:extLst>
          </p:nvPr>
        </p:nvGraphicFramePr>
        <p:xfrm>
          <a:off x="3133725" y="3341301"/>
          <a:ext cx="5229225" cy="1792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0218" name="Equation" r:id="rId7" imgW="3175000" imgH="1092200" progId="Equation.3">
                  <p:embed/>
                </p:oleObj>
              </mc:Choice>
              <mc:Fallback>
                <p:oleObj name="Equation" r:id="rId7" imgW="3175000" imgH="1092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33725" y="3341301"/>
                        <a:ext cx="5229225" cy="1792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612264" y="2442672"/>
            <a:ext cx="20385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Maintain length-k </a:t>
            </a:r>
          </a:p>
          <a:p>
            <a:r>
              <a:rPr lang="en-US" sz="2000" dirty="0" smtClean="0"/>
              <a:t>prefix solutions</a:t>
            </a:r>
            <a:endParaRPr lang="en-US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612264" y="3850674"/>
            <a:ext cx="24560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Recursively solve</a:t>
            </a:r>
            <a:r>
              <a:rPr lang="en-US" sz="2000" dirty="0"/>
              <a:t> </a:t>
            </a:r>
            <a:r>
              <a:rPr lang="en-US" sz="2000" dirty="0" smtClean="0"/>
              <a:t>for</a:t>
            </a:r>
          </a:p>
          <a:p>
            <a:r>
              <a:rPr lang="en-US" sz="2000" dirty="0" smtClean="0"/>
              <a:t>length-(k+1) solutions</a:t>
            </a: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817479"/>
              </p:ext>
            </p:extLst>
          </p:nvPr>
        </p:nvGraphicFramePr>
        <p:xfrm>
          <a:off x="3133725" y="5295775"/>
          <a:ext cx="4104193" cy="752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0219" name="Equation" r:id="rId9" imgW="2006600" imgH="368300" progId="Equation.3">
                  <p:embed/>
                </p:oleObj>
              </mc:Choice>
              <mc:Fallback>
                <p:oleObj name="Equation" r:id="rId9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133725" y="5295775"/>
                        <a:ext cx="4104193" cy="752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605627" y="5297944"/>
            <a:ext cx="20451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Predict via best</a:t>
            </a:r>
          </a:p>
          <a:p>
            <a:r>
              <a:rPr lang="en-US" sz="2000" dirty="0" smtClean="0"/>
              <a:t>length-M solution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452577" y="2339218"/>
            <a:ext cx="8107534" cy="92359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452577" y="3262817"/>
            <a:ext cx="8107534" cy="194661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52577" y="5209425"/>
            <a:ext cx="8107534" cy="94904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200903"/>
              </p:ext>
            </p:extLst>
          </p:nvPr>
        </p:nvGraphicFramePr>
        <p:xfrm>
          <a:off x="5983459" y="1548237"/>
          <a:ext cx="2576652" cy="6314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0220" name="Equation" r:id="rId11" imgW="1968500" imgH="482600" progId="Equation.3">
                  <p:embed/>
                </p:oleObj>
              </mc:Choice>
              <mc:Fallback>
                <p:oleObj name="Equation" r:id="rId11" imgW="1968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83459" y="1548237"/>
                        <a:ext cx="2576652" cy="6314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Arrow Connector 8"/>
          <p:cNvCxnSpPr/>
          <p:nvPr/>
        </p:nvCxnSpPr>
        <p:spPr>
          <a:xfrm flipV="1">
            <a:off x="5783277" y="2095251"/>
            <a:ext cx="574023" cy="545339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84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9" grpId="0"/>
      <p:bldP spid="32" grpId="0" animBg="1"/>
      <p:bldP spid="33" grpId="0" animBg="1"/>
      <p:bldP spid="3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18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736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 smtClean="0"/>
              <a:t>(T) &amp; F(Ŷ</a:t>
            </a:r>
            <a:r>
              <a:rPr lang="en-US" baseline="30000" dirty="0" smtClean="0"/>
              <a:t>1</a:t>
            </a:r>
            <a:r>
              <a:rPr lang="en-US" dirty="0" smtClean="0"/>
              <a:t>(T),x)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5" idx="6"/>
          </p:cNvCxnSpPr>
          <p:nvPr/>
        </p:nvCxnSpPr>
        <p:spPr>
          <a:xfrm>
            <a:off x="1816977" y="2818633"/>
            <a:ext cx="1309826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6"/>
          </p:cNvCxnSpPr>
          <p:nvPr/>
        </p:nvCxnSpPr>
        <p:spPr>
          <a:xfrm flipV="1">
            <a:off x="1816977" y="2973094"/>
            <a:ext cx="1309826" cy="107465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323430" y="567006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2164234" y="2375976"/>
            <a:ext cx="613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=V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1959802" y="3138742"/>
            <a:ext cx="624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=D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2271865" y="4610536"/>
            <a:ext cx="631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=N</a:t>
            </a:r>
            <a:endParaRPr lang="en-US" dirty="0"/>
          </a:p>
        </p:txBody>
      </p:sp>
      <p:cxnSp>
        <p:nvCxnSpPr>
          <p:cNvPr id="40" name="Straight Arrow Connector 39"/>
          <p:cNvCxnSpPr>
            <a:stCxn id="41" idx="1"/>
          </p:cNvCxnSpPr>
          <p:nvPr/>
        </p:nvCxnSpPr>
        <p:spPr>
          <a:xfrm flipH="1">
            <a:off x="2271865" y="1284287"/>
            <a:ext cx="2636030" cy="460549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Left Brace 40"/>
          <p:cNvSpPr/>
          <p:nvPr/>
        </p:nvSpPr>
        <p:spPr>
          <a:xfrm rot="16200000">
            <a:off x="4803915" y="785665"/>
            <a:ext cx="207960" cy="78928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743356"/>
              </p:ext>
            </p:extLst>
          </p:nvPr>
        </p:nvGraphicFramePr>
        <p:xfrm>
          <a:off x="2654300" y="346075"/>
          <a:ext cx="4979988" cy="938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990" name="Equation" r:id="rId3" imgW="2895600" imgH="546100" progId="Equation.3">
                  <p:embed/>
                </p:oleObj>
              </mc:Choice>
              <mc:Fallback>
                <p:oleObj name="Equation" r:id="rId3" imgW="28956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4300" y="346075"/>
                        <a:ext cx="4979988" cy="938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347304" y="6095762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(T) is just 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353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32" grpId="0"/>
      <p:bldP spid="33" grpId="0"/>
      <p:bldP spid="34" grpId="0"/>
      <p:bldP spid="35" grpId="0"/>
      <p:bldP spid="4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19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736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 smtClean="0"/>
              <a:t>(T) &amp; F(Ŷ</a:t>
            </a:r>
            <a:r>
              <a:rPr lang="en-US" baseline="30000" dirty="0" smtClean="0"/>
              <a:t>1</a:t>
            </a:r>
            <a:r>
              <a:rPr lang="en-US" dirty="0" smtClean="0"/>
              <a:t>(T),x)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271865" y="4610536"/>
            <a:ext cx="631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=N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47304" y="6095762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(T) is just 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837434" y="6095762"/>
            <a:ext cx="1721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/>
              <a:t>2</a:t>
            </a:r>
            <a:r>
              <a:rPr lang="en-US" dirty="0" smtClean="0"/>
              <a:t>(V) = (N, V)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323430" y="567006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  <p:cxnSp>
        <p:nvCxnSpPr>
          <p:cNvPr id="24" name="Straight Arrow Connector 23"/>
          <p:cNvCxnSpPr>
            <a:stCxn id="26" idx="1"/>
          </p:cNvCxnSpPr>
          <p:nvPr/>
        </p:nvCxnSpPr>
        <p:spPr>
          <a:xfrm flipH="1">
            <a:off x="2271865" y="1284287"/>
            <a:ext cx="2636030" cy="460549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Left Brace 25"/>
          <p:cNvSpPr/>
          <p:nvPr/>
        </p:nvSpPr>
        <p:spPr>
          <a:xfrm rot="16200000">
            <a:off x="4803915" y="785665"/>
            <a:ext cx="207960" cy="78928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6012733"/>
              </p:ext>
            </p:extLst>
          </p:nvPr>
        </p:nvGraphicFramePr>
        <p:xfrm>
          <a:off x="2654300" y="346075"/>
          <a:ext cx="4979988" cy="938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014" name="Equation" r:id="rId3" imgW="2895600" imgH="546100" progId="Equation.3">
                  <p:embed/>
                </p:oleObj>
              </mc:Choice>
              <mc:Fallback>
                <p:oleObj name="Equation" r:id="rId3" imgW="28956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4300" y="346075"/>
                        <a:ext cx="4979988" cy="938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2841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Homework 2 due in ~1 week</a:t>
            </a:r>
          </a:p>
          <a:p>
            <a:pPr lvl="1"/>
            <a:r>
              <a:rPr lang="en-US" sz="2400" dirty="0" smtClean="0"/>
              <a:t>Discussion Forums on Moodle</a:t>
            </a:r>
          </a:p>
          <a:p>
            <a:pPr lvl="1"/>
            <a:endParaRPr lang="en-US" sz="2400" dirty="0" smtClean="0"/>
          </a:p>
          <a:p>
            <a:r>
              <a:rPr lang="en-US" dirty="0" smtClean="0"/>
              <a:t>Homework 3 released in ~1 week</a:t>
            </a:r>
          </a:p>
          <a:p>
            <a:pPr lvl="1"/>
            <a:r>
              <a:rPr lang="en-US" sz="2400" dirty="0" smtClean="0"/>
              <a:t>Will be easier than HW2, but has 1 proof question.</a:t>
            </a:r>
          </a:p>
          <a:p>
            <a:pPr lvl="1"/>
            <a:endParaRPr lang="en-US" sz="2400" dirty="0" smtClean="0"/>
          </a:p>
          <a:p>
            <a:r>
              <a:rPr lang="en-US" dirty="0" smtClean="0"/>
              <a:t>First mini-project released in ~1 week</a:t>
            </a:r>
          </a:p>
          <a:p>
            <a:pPr lvl="1"/>
            <a:r>
              <a:rPr lang="en-US" sz="2400" dirty="0" err="1" smtClean="0"/>
              <a:t>Kaggle</a:t>
            </a:r>
            <a:r>
              <a:rPr lang="en-US" sz="2400" dirty="0" smtClean="0"/>
              <a:t> competition that will run for 3 weeks.  </a:t>
            </a:r>
          </a:p>
          <a:p>
            <a:pPr lvl="1"/>
            <a:r>
              <a:rPr lang="en-US" sz="2400" dirty="0" smtClean="0"/>
              <a:t>You can work in groups of up to 3.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290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20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736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 smtClean="0"/>
              <a:t>(T) &amp; F(Ŷ</a:t>
            </a:r>
            <a:r>
              <a:rPr lang="en-US" baseline="30000" dirty="0" smtClean="0"/>
              <a:t>1</a:t>
            </a:r>
            <a:r>
              <a:rPr lang="en-US" dirty="0" smtClean="0"/>
              <a:t>(T),x)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859960" y="1390678"/>
            <a:ext cx="17272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</a:t>
            </a:r>
            <a:r>
              <a:rPr lang="en-US" dirty="0"/>
              <a:t>Z</a:t>
            </a:r>
            <a:r>
              <a:rPr lang="en-US" dirty="0" smtClean="0"/>
              <a:t>) &amp; F(Ŷ</a:t>
            </a:r>
            <a:r>
              <a:rPr lang="en-US" baseline="30000" dirty="0"/>
              <a:t>2</a:t>
            </a:r>
            <a:r>
              <a:rPr lang="en-US" dirty="0" smtClean="0"/>
              <a:t>(Z),x)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5" idx="6"/>
          </p:cNvCxnSpPr>
          <p:nvPr/>
        </p:nvCxnSpPr>
        <p:spPr>
          <a:xfrm>
            <a:off x="1816977" y="2818633"/>
            <a:ext cx="1316728" cy="114311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2" idx="6"/>
          </p:cNvCxnSpPr>
          <p:nvPr/>
        </p:nvCxnSpPr>
        <p:spPr>
          <a:xfrm>
            <a:off x="1816977" y="4047745"/>
            <a:ext cx="1392655" cy="118397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837434" y="6095762"/>
            <a:ext cx="1721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/>
              <a:t>2</a:t>
            </a:r>
            <a:r>
              <a:rPr lang="en-US" dirty="0" smtClean="0"/>
              <a:t>(V) = (N, V)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5537717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3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28" name="Oval 27"/>
          <p:cNvSpPr/>
          <p:nvPr/>
        </p:nvSpPr>
        <p:spPr>
          <a:xfrm>
            <a:off x="5537717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537717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642779" y="545617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156885" y="2818633"/>
            <a:ext cx="1309826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4156885" y="2973094"/>
            <a:ext cx="1309826" cy="107465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156885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295502" y="2463958"/>
            <a:ext cx="902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/>
              <a:t>2</a:t>
            </a:r>
            <a:r>
              <a:rPr lang="en-US" dirty="0" smtClean="0"/>
              <a:t>=V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247191" y="3209719"/>
            <a:ext cx="624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/>
              <a:t>2</a:t>
            </a:r>
            <a:r>
              <a:rPr lang="en-US" dirty="0" smtClean="0"/>
              <a:t>=D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624444" y="4620157"/>
            <a:ext cx="631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/>
              <a:t>2</a:t>
            </a:r>
            <a:r>
              <a:rPr lang="en-US" dirty="0" smtClean="0"/>
              <a:t>=N</a:t>
            </a:r>
            <a:endParaRPr lang="en-US" dirty="0"/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714962"/>
              </p:ext>
            </p:extLst>
          </p:nvPr>
        </p:nvGraphicFramePr>
        <p:xfrm>
          <a:off x="2655888" y="322263"/>
          <a:ext cx="5197475" cy="938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038" name="Equation" r:id="rId3" imgW="3022600" imgH="546100" progId="Equation.3">
                  <p:embed/>
                </p:oleObj>
              </mc:Choice>
              <mc:Fallback>
                <p:oleObj name="Equation" r:id="rId3" imgW="30226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5888" y="322263"/>
                        <a:ext cx="5197475" cy="938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347304" y="6095762"/>
            <a:ext cx="1375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(Z) is just 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217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7" grpId="0" animBg="1"/>
      <p:bldP spid="28" grpId="0" animBg="1"/>
      <p:bldP spid="29" grpId="0" animBg="1"/>
      <p:bldP spid="36" grpId="0"/>
      <p:bldP spid="33" grpId="0"/>
      <p:bldP spid="34" grpId="0"/>
      <p:bldP spid="3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21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7272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/>
              <a:t>(Z</a:t>
            </a:r>
            <a:r>
              <a:rPr lang="en-US" dirty="0" smtClean="0"/>
              <a:t>) &amp; F(Ŷ</a:t>
            </a:r>
            <a:r>
              <a:rPr lang="en-US" baseline="30000" dirty="0" smtClean="0"/>
              <a:t>1</a:t>
            </a:r>
            <a:r>
              <a:rPr lang="en-US" dirty="0" smtClean="0"/>
              <a:t>(Z),x)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859960" y="1390678"/>
            <a:ext cx="1736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</a:t>
            </a:r>
            <a:r>
              <a:rPr lang="en-US" dirty="0"/>
              <a:t>T</a:t>
            </a:r>
            <a:r>
              <a:rPr lang="en-US" dirty="0" smtClean="0"/>
              <a:t>) &amp; F(Ŷ</a:t>
            </a:r>
            <a:r>
              <a:rPr lang="en-US" baseline="30000" dirty="0"/>
              <a:t>2</a:t>
            </a:r>
            <a:r>
              <a:rPr lang="en-US" dirty="0" smtClean="0"/>
              <a:t>(T),x)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5" idx="6"/>
          </p:cNvCxnSpPr>
          <p:nvPr/>
        </p:nvCxnSpPr>
        <p:spPr>
          <a:xfrm>
            <a:off x="1816977" y="2818633"/>
            <a:ext cx="1316728" cy="114311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2" idx="6"/>
          </p:cNvCxnSpPr>
          <p:nvPr/>
        </p:nvCxnSpPr>
        <p:spPr>
          <a:xfrm>
            <a:off x="1816977" y="4047745"/>
            <a:ext cx="1392655" cy="118397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837434" y="6095762"/>
            <a:ext cx="1721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/>
              <a:t>2</a:t>
            </a:r>
            <a:r>
              <a:rPr lang="en-US" dirty="0" smtClean="0"/>
              <a:t>(V) = (N, V)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5537717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3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28" name="Oval 27"/>
          <p:cNvSpPr/>
          <p:nvPr/>
        </p:nvSpPr>
        <p:spPr>
          <a:xfrm>
            <a:off x="5537717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537717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156885" y="2818633"/>
            <a:ext cx="1380832" cy="231662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9" idx="6"/>
          </p:cNvCxnSpPr>
          <p:nvPr/>
        </p:nvCxnSpPr>
        <p:spPr>
          <a:xfrm flipV="1">
            <a:off x="4156885" y="3138742"/>
            <a:ext cx="1380832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7" idx="6"/>
          </p:cNvCxnSpPr>
          <p:nvPr/>
        </p:nvCxnSpPr>
        <p:spPr>
          <a:xfrm>
            <a:off x="4156885" y="2818633"/>
            <a:ext cx="1309826" cy="1229113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122049" y="1390678"/>
            <a:ext cx="1736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</a:t>
            </a:r>
            <a:r>
              <a:rPr lang="en-US" dirty="0"/>
              <a:t>T</a:t>
            </a:r>
            <a:r>
              <a:rPr lang="en-US" dirty="0" smtClean="0"/>
              <a:t>) &amp; F(Ŷ</a:t>
            </a:r>
            <a:r>
              <a:rPr lang="en-US" baseline="30000" dirty="0"/>
              <a:t>3</a:t>
            </a:r>
            <a:r>
              <a:rPr lang="en-US" dirty="0" smtClean="0"/>
              <a:t>(T),x)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122049" y="6063496"/>
            <a:ext cx="1908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 smtClean="0"/>
              <a:t>3</a:t>
            </a:r>
            <a:r>
              <a:rPr lang="en-US" dirty="0" smtClean="0"/>
              <a:t>(V) = (</a:t>
            </a:r>
            <a:r>
              <a:rPr lang="en-US" dirty="0"/>
              <a:t>D</a:t>
            </a:r>
            <a:r>
              <a:rPr lang="en-US" dirty="0" smtClean="0"/>
              <a:t>,N,V)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>
          <a:xfrm>
            <a:off x="7508332" y="2408799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L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41" name="Oval 40"/>
          <p:cNvSpPr/>
          <p:nvPr/>
        </p:nvSpPr>
        <p:spPr>
          <a:xfrm>
            <a:off x="7508332" y="3637911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L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7508332" y="4977455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L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672292" y="3179888"/>
            <a:ext cx="8221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…</a:t>
            </a:r>
            <a:endParaRPr lang="en-US" sz="7200" dirty="0"/>
          </a:p>
        </p:txBody>
      </p:sp>
      <p:sp>
        <p:nvSpPr>
          <p:cNvPr id="34" name="TextBox 33"/>
          <p:cNvSpPr txBox="1"/>
          <p:nvPr/>
        </p:nvSpPr>
        <p:spPr>
          <a:xfrm>
            <a:off x="347304" y="6095762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(T) is just T</a:t>
            </a:r>
            <a:endParaRPr lang="en-US" dirty="0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2257165"/>
              </p:ext>
            </p:extLst>
          </p:nvPr>
        </p:nvGraphicFramePr>
        <p:xfrm>
          <a:off x="2366963" y="328613"/>
          <a:ext cx="6070600" cy="938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2062" name="Equation" r:id="rId3" imgW="3530600" imgH="546100" progId="Equation.3">
                  <p:embed/>
                </p:oleObj>
              </mc:Choice>
              <mc:Fallback>
                <p:oleObj name="Equation" r:id="rId3" imgW="35306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66963" y="328613"/>
                        <a:ext cx="6070600" cy="938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1506939" y="545617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  <p:sp>
        <p:nvSpPr>
          <p:cNvPr id="30" name="Rectangle 29"/>
          <p:cNvSpPr/>
          <p:nvPr/>
        </p:nvSpPr>
        <p:spPr>
          <a:xfrm>
            <a:off x="573314" y="2408799"/>
            <a:ext cx="7928423" cy="322274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Decomposes additively by </a:t>
            </a:r>
          </a:p>
          <a:p>
            <a:pPr algn="ctr"/>
            <a:r>
              <a:rPr lang="en-US" sz="3200" dirty="0" smtClean="0"/>
              <a:t>pairwise feature vector:</a:t>
            </a:r>
          </a:p>
          <a:p>
            <a:pPr algn="ctr"/>
            <a:r>
              <a:rPr lang="en-US" sz="3200" dirty="0" err="1" smtClean="0"/>
              <a:t>φ</a:t>
            </a:r>
            <a:r>
              <a:rPr lang="en-US" sz="3200" baseline="30000" dirty="0" err="1" smtClean="0"/>
              <a:t>j</a:t>
            </a:r>
            <a:r>
              <a:rPr lang="en-US" sz="3200" dirty="0" smtClean="0"/>
              <a:t>(</a:t>
            </a:r>
            <a:r>
              <a:rPr lang="en-US" sz="3200" dirty="0" err="1" smtClean="0"/>
              <a:t>a,b|x</a:t>
            </a:r>
            <a:r>
              <a:rPr lang="en-US" sz="3200" dirty="0" smtClean="0"/>
              <a:t>)</a:t>
            </a:r>
          </a:p>
          <a:p>
            <a:pPr algn="ctr"/>
            <a:endParaRPr lang="en-US" sz="2400" dirty="0" smtClean="0"/>
          </a:p>
          <a:p>
            <a:pPr algn="ctr"/>
            <a:r>
              <a:rPr lang="en-US" sz="3200" dirty="0" smtClean="0"/>
              <a:t>Easier to keep track of!</a:t>
            </a:r>
          </a:p>
        </p:txBody>
      </p:sp>
    </p:spTree>
    <p:extLst>
      <p:ext uri="{BB962C8B-B14F-4D97-AF65-F5344CB8AC3E}">
        <p14:creationId xmlns:p14="http://schemas.microsoft.com/office/powerpoint/2010/main" val="2763243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40" grpId="0" animBg="1"/>
      <p:bldP spid="41" grpId="0" animBg="1"/>
      <p:bldP spid="42" grpId="0" animBg="1"/>
      <p:bldP spid="22" grpId="0"/>
      <p:bldP spid="36" grpId="0"/>
      <p:bldP spid="30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Computing Conditional Probabilities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22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3359785"/>
              </p:ext>
            </p:extLst>
          </p:nvPr>
        </p:nvGraphicFramePr>
        <p:xfrm>
          <a:off x="4429534" y="3554637"/>
          <a:ext cx="3340598" cy="5104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098" name="Equation" r:id="rId3" imgW="1828800" imgH="279400" progId="Equation.3">
                  <p:embed/>
                </p:oleObj>
              </mc:Choice>
              <mc:Fallback>
                <p:oleObj name="Equation" r:id="rId3" imgW="18288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29534" y="3554637"/>
                        <a:ext cx="3340598" cy="5104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2908200"/>
              </p:ext>
            </p:extLst>
          </p:nvPr>
        </p:nvGraphicFramePr>
        <p:xfrm>
          <a:off x="4431191" y="4296225"/>
          <a:ext cx="3338941" cy="880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099" name="Equation" r:id="rId5" imgW="1828800" imgH="482600" progId="Equation.3">
                  <p:embed/>
                </p:oleObj>
              </mc:Choice>
              <mc:Fallback>
                <p:oleObj name="Equation" r:id="rId5" imgW="1828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31191" y="4296225"/>
                        <a:ext cx="3338941" cy="880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3296587"/>
              </p:ext>
            </p:extLst>
          </p:nvPr>
        </p:nvGraphicFramePr>
        <p:xfrm>
          <a:off x="4893090" y="5326740"/>
          <a:ext cx="2877042" cy="8719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100" name="Equation" r:id="rId7" imgW="1587500" imgH="482600" progId="Equation.3">
                  <p:embed/>
                </p:oleObj>
              </mc:Choice>
              <mc:Fallback>
                <p:oleObj name="Equation" r:id="rId7" imgW="1587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93090" y="5326740"/>
                        <a:ext cx="2877042" cy="8719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0901008"/>
              </p:ext>
            </p:extLst>
          </p:nvPr>
        </p:nvGraphicFramePr>
        <p:xfrm>
          <a:off x="1219427" y="1576840"/>
          <a:ext cx="6659563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101" name="Equation" r:id="rId9" imgW="3746500" imgH="520700" progId="Equation.3">
                  <p:embed/>
                </p:oleObj>
              </mc:Choice>
              <mc:Fallback>
                <p:oleObj name="Equation" r:id="rId9" imgW="37465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19427" y="1576840"/>
                        <a:ext cx="6659563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0921887"/>
              </p:ext>
            </p:extLst>
          </p:nvPr>
        </p:nvGraphicFramePr>
        <p:xfrm>
          <a:off x="1241198" y="2653460"/>
          <a:ext cx="2641946" cy="6993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102" name="Equation" r:id="rId11" imgW="1485900" imgH="393700" progId="Equation.3">
                  <p:embed/>
                </p:oleObj>
              </mc:Choice>
              <mc:Fallback>
                <p:oleObj name="Equation" r:id="rId11" imgW="1485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241198" y="2653460"/>
                        <a:ext cx="2641946" cy="6993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4238171" y="3418112"/>
            <a:ext cx="3766458" cy="293823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943427" y="1473198"/>
            <a:ext cx="7061201" cy="194491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008743" y="4435688"/>
            <a:ext cx="295465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Challenges: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Compute Z(x) efficiently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N</a:t>
            </a:r>
            <a:r>
              <a:rPr lang="en-US" sz="2000" dirty="0" smtClean="0"/>
              <a:t>umerical instability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1640114" y="3600093"/>
            <a:ext cx="19731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Matrix Notation: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9" name="Straight Arrow Connector 18"/>
          <p:cNvCxnSpPr>
            <a:stCxn id="18" idx="3"/>
          </p:cNvCxnSpPr>
          <p:nvPr/>
        </p:nvCxnSpPr>
        <p:spPr>
          <a:xfrm>
            <a:off x="3613255" y="3800148"/>
            <a:ext cx="791830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457200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See course notes.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047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</a:t>
            </a:r>
            <a:r>
              <a:rPr lang="en-US" dirty="0" err="1" smtClean="0"/>
              <a:t>Semiring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0305311"/>
              </p:ext>
            </p:extLst>
          </p:nvPr>
        </p:nvGraphicFramePr>
        <p:xfrm>
          <a:off x="551787" y="1509287"/>
          <a:ext cx="2696196" cy="8171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8137" name="Equation" r:id="rId3" imgW="1587500" imgH="482600" progId="Equation.3">
                  <p:embed/>
                </p:oleObj>
              </mc:Choice>
              <mc:Fallback>
                <p:oleObj name="Equation" r:id="rId3" imgW="1587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1787" y="1509287"/>
                        <a:ext cx="2696196" cy="8171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6718078" y="1971428"/>
            <a:ext cx="915613" cy="1133560"/>
            <a:chOff x="5998593" y="4646490"/>
            <a:chExt cx="1425268" cy="1925060"/>
          </a:xfrm>
        </p:grpSpPr>
        <p:sp>
          <p:nvSpPr>
            <p:cNvPr id="8" name="Rectangle 7"/>
            <p:cNvSpPr/>
            <p:nvPr/>
          </p:nvSpPr>
          <p:spPr>
            <a:xfrm>
              <a:off x="5998593" y="4646490"/>
              <a:ext cx="1425268" cy="13926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 smtClean="0"/>
                <a:t>G</a:t>
              </a:r>
              <a:r>
                <a:rPr lang="en-US" sz="2000" baseline="30000" dirty="0" err="1" smtClean="0"/>
                <a:t>j</a:t>
              </a:r>
              <a:r>
                <a:rPr lang="en-US" sz="2000" dirty="0" smtClean="0"/>
                <a:t>(</a:t>
              </a:r>
              <a:r>
                <a:rPr lang="en-US" sz="2000" dirty="0" err="1" smtClean="0"/>
                <a:t>a,b</a:t>
              </a:r>
              <a:r>
                <a:rPr lang="en-US" sz="2000" dirty="0" smtClean="0"/>
                <a:t>)</a:t>
              </a:r>
              <a:endParaRPr lang="en-US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322395" y="5944335"/>
              <a:ext cx="799593" cy="6272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L+1</a:t>
              </a:r>
              <a:endParaRPr lang="en-US" dirty="0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6165680" y="1587754"/>
            <a:ext cx="206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Matrix Version of </a:t>
            </a:r>
            <a:r>
              <a:rPr lang="en-US" dirty="0" err="1" smtClean="0"/>
              <a:t>G</a:t>
            </a:r>
            <a:r>
              <a:rPr lang="en-US" baseline="30000" dirty="0" err="1" smtClean="0"/>
              <a:t>j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872163"/>
              </p:ext>
            </p:extLst>
          </p:nvPr>
        </p:nvGraphicFramePr>
        <p:xfrm>
          <a:off x="551786" y="3848131"/>
          <a:ext cx="2963863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8138" name="Equation" r:id="rId5" imgW="1828800" imgH="368300" progId="Equation.3">
                  <p:embed/>
                </p:oleObj>
              </mc:Choice>
              <mc:Fallback>
                <p:oleObj name="Equation" r:id="rId5" imgW="18288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1786" y="3848131"/>
                        <a:ext cx="2963863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Rectangle 29"/>
          <p:cNvSpPr/>
          <p:nvPr/>
        </p:nvSpPr>
        <p:spPr>
          <a:xfrm>
            <a:off x="4634961" y="3753225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1:2</a:t>
            </a:r>
            <a:endParaRPr lang="en-US" sz="2000" dirty="0"/>
          </a:p>
        </p:txBody>
      </p:sp>
      <p:sp>
        <p:nvSpPr>
          <p:cNvPr id="33" name="Rectangle 32"/>
          <p:cNvSpPr/>
          <p:nvPr/>
        </p:nvSpPr>
        <p:spPr>
          <a:xfrm>
            <a:off x="5951674" y="3753225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2</a:t>
            </a:r>
            <a:endParaRPr lang="en-US" sz="2000" dirty="0"/>
          </a:p>
        </p:txBody>
      </p:sp>
      <p:sp>
        <p:nvSpPr>
          <p:cNvPr id="34" name="Rectangle 33"/>
          <p:cNvSpPr/>
          <p:nvPr/>
        </p:nvSpPr>
        <p:spPr>
          <a:xfrm>
            <a:off x="6932760" y="3753225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</a:t>
            </a:r>
            <a:endParaRPr lang="en-US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5578699" y="3795095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39" name="Rectangle 38"/>
          <p:cNvSpPr/>
          <p:nvPr/>
        </p:nvSpPr>
        <p:spPr>
          <a:xfrm>
            <a:off x="2096084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G</a:t>
            </a:r>
            <a:r>
              <a:rPr lang="en-US" sz="2000" baseline="30000" dirty="0" err="1" smtClean="0"/>
              <a:t>i:j</a:t>
            </a:r>
            <a:endParaRPr lang="en-US" sz="2000" dirty="0"/>
          </a:p>
        </p:txBody>
      </p:sp>
      <p:sp>
        <p:nvSpPr>
          <p:cNvPr id="40" name="Rectangle 39"/>
          <p:cNvSpPr/>
          <p:nvPr/>
        </p:nvSpPr>
        <p:spPr>
          <a:xfrm>
            <a:off x="5969296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i+1</a:t>
            </a:r>
            <a:endParaRPr lang="en-US" sz="2000" dirty="0"/>
          </a:p>
        </p:txBody>
      </p:sp>
      <p:sp>
        <p:nvSpPr>
          <p:cNvPr id="41" name="Rectangle 40"/>
          <p:cNvSpPr/>
          <p:nvPr/>
        </p:nvSpPr>
        <p:spPr>
          <a:xfrm>
            <a:off x="6932760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G</a:t>
            </a:r>
            <a:r>
              <a:rPr lang="en-US" sz="2000" baseline="30000" dirty="0" err="1"/>
              <a:t>i</a:t>
            </a:r>
            <a:endParaRPr lang="en-US" sz="2000" dirty="0"/>
          </a:p>
        </p:txBody>
      </p:sp>
      <p:sp>
        <p:nvSpPr>
          <p:cNvPr id="42" name="TextBox 41"/>
          <p:cNvSpPr txBox="1"/>
          <p:nvPr/>
        </p:nvSpPr>
        <p:spPr>
          <a:xfrm>
            <a:off x="3039822" y="4994119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43" name="Rectangle 42"/>
          <p:cNvSpPr/>
          <p:nvPr/>
        </p:nvSpPr>
        <p:spPr>
          <a:xfrm>
            <a:off x="3412717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G</a:t>
            </a:r>
            <a:r>
              <a:rPr lang="en-US" sz="2000" baseline="30000" dirty="0" err="1"/>
              <a:t>j</a:t>
            </a:r>
            <a:endParaRPr lang="en-US" sz="2000" dirty="0"/>
          </a:p>
        </p:txBody>
      </p:sp>
      <p:sp>
        <p:nvSpPr>
          <p:cNvPr id="44" name="Rectangle 43"/>
          <p:cNvSpPr/>
          <p:nvPr/>
        </p:nvSpPr>
        <p:spPr>
          <a:xfrm>
            <a:off x="4379847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j-1</a:t>
            </a:r>
            <a:endParaRPr lang="en-US" sz="2000" dirty="0"/>
          </a:p>
        </p:txBody>
      </p:sp>
      <p:sp>
        <p:nvSpPr>
          <p:cNvPr id="45" name="TextBox 44"/>
          <p:cNvSpPr txBox="1"/>
          <p:nvPr/>
        </p:nvSpPr>
        <p:spPr>
          <a:xfrm>
            <a:off x="5382970" y="493323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2141955"/>
              </p:ext>
            </p:extLst>
          </p:nvPr>
        </p:nvGraphicFramePr>
        <p:xfrm>
          <a:off x="551787" y="5146872"/>
          <a:ext cx="1111250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8139" name="Equation" r:id="rId7" imgW="685800" imgH="228600" progId="Equation.3">
                  <p:embed/>
                </p:oleObj>
              </mc:Choice>
              <mc:Fallback>
                <p:oleObj name="Equation" r:id="rId7" imgW="685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787" y="5146872"/>
                        <a:ext cx="1111250" cy="36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TextBox 48"/>
          <p:cNvSpPr txBox="1"/>
          <p:nvPr/>
        </p:nvSpPr>
        <p:spPr>
          <a:xfrm rot="16200000">
            <a:off x="6276577" y="2194161"/>
            <a:ext cx="51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L+1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4646554" y="2628684"/>
            <a:ext cx="1491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Include ‘Start’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6050060" y="2547108"/>
            <a:ext cx="298686" cy="188548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6050060" y="2735656"/>
            <a:ext cx="817227" cy="19526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8217566"/>
              </p:ext>
            </p:extLst>
          </p:nvPr>
        </p:nvGraphicFramePr>
        <p:xfrm>
          <a:off x="551787" y="2536233"/>
          <a:ext cx="3340598" cy="5104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8140" name="Equation" r:id="rId9" imgW="1828800" imgH="279400" progId="Equation.3">
                  <p:embed/>
                </p:oleObj>
              </mc:Choice>
              <mc:Fallback>
                <p:oleObj name="Equation" r:id="rId9" imgW="18288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1787" y="2536233"/>
                        <a:ext cx="3340598" cy="5104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/>
          <p:cNvSpPr/>
          <p:nvPr/>
        </p:nvSpPr>
        <p:spPr>
          <a:xfrm>
            <a:off x="457200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See course notes.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841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3" grpId="0" animBg="1"/>
      <p:bldP spid="34" grpId="0" animBg="1"/>
      <p:bldP spid="35" grpId="0"/>
      <p:bldP spid="39" grpId="0" animBg="1"/>
      <p:bldP spid="40" grpId="0" animBg="1"/>
      <p:bldP spid="41" grpId="0" animBg="1"/>
      <p:bldP spid="42" grpId="0"/>
      <p:bldP spid="43" grpId="0" animBg="1"/>
      <p:bldP spid="44" grpId="0" animBg="1"/>
      <p:bldP spid="4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Consider Length-1 (M=1)</a:t>
            </a:r>
          </a:p>
          <a:p>
            <a:endParaRPr lang="en-US" dirty="0"/>
          </a:p>
          <a:p>
            <a:r>
              <a:rPr lang="en-US" sz="2800" dirty="0" smtClean="0"/>
              <a:t>M</a:t>
            </a:r>
            <a:r>
              <a:rPr lang="en-US" sz="2800" dirty="0"/>
              <a:t>=</a:t>
            </a:r>
            <a:r>
              <a:rPr lang="en-US" sz="2800" dirty="0" smtClean="0"/>
              <a:t>2</a:t>
            </a:r>
          </a:p>
          <a:p>
            <a:endParaRPr lang="en-US" sz="2400" dirty="0" smtClean="0"/>
          </a:p>
          <a:p>
            <a:endParaRPr lang="en-US" sz="500" dirty="0"/>
          </a:p>
          <a:p>
            <a:r>
              <a:rPr lang="en-US" sz="2800" dirty="0" smtClean="0"/>
              <a:t>General M</a:t>
            </a:r>
          </a:p>
          <a:p>
            <a:pPr lvl="1"/>
            <a:r>
              <a:rPr lang="en-US" sz="2400" dirty="0" smtClean="0"/>
              <a:t>Do M matrix computations to compute G</a:t>
            </a:r>
            <a:r>
              <a:rPr lang="en-US" sz="2400" baseline="30000" dirty="0" smtClean="0"/>
              <a:t>1:M</a:t>
            </a:r>
          </a:p>
          <a:p>
            <a:pPr lvl="1"/>
            <a:r>
              <a:rPr lang="en-US" sz="2400" dirty="0" smtClean="0"/>
              <a:t>Z(x) = sum column ‘Start’ of G</a:t>
            </a:r>
            <a:r>
              <a:rPr lang="en-US" sz="2400" baseline="30000" dirty="0" smtClean="0"/>
              <a:t>1:M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Partition 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235875"/>
            <a:ext cx="8229600" cy="1890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3232101"/>
              </p:ext>
            </p:extLst>
          </p:nvPr>
        </p:nvGraphicFramePr>
        <p:xfrm>
          <a:off x="6178094" y="1669888"/>
          <a:ext cx="2160587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1639" name="Equation" r:id="rId3" imgW="1333500" imgH="368300" progId="Equation.3">
                  <p:embed/>
                </p:oleObj>
              </mc:Choice>
              <mc:Fallback>
                <p:oleObj name="Equation" r:id="rId3" imgW="13335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78094" y="1669888"/>
                        <a:ext cx="2160587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0049" y="2165344"/>
            <a:ext cx="2608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Sum column ‘Start’ of G</a:t>
            </a:r>
            <a:r>
              <a:rPr lang="en-US" b="1" baseline="30000" dirty="0" smtClean="0">
                <a:solidFill>
                  <a:srgbClr val="953735"/>
                </a:solidFill>
              </a:rPr>
              <a:t>1</a:t>
            </a:r>
            <a:r>
              <a:rPr lang="en-US" b="1" dirty="0" smtClean="0">
                <a:solidFill>
                  <a:srgbClr val="953735"/>
                </a:solidFill>
              </a:rPr>
              <a:t>!</a:t>
            </a:r>
            <a:endParaRPr lang="en-US" b="1" dirty="0">
              <a:solidFill>
                <a:srgbClr val="953735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8508787"/>
              </p:ext>
            </p:extLst>
          </p:nvPr>
        </p:nvGraphicFramePr>
        <p:xfrm>
          <a:off x="3479429" y="2738872"/>
          <a:ext cx="4692650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1640" name="Equation" r:id="rId5" imgW="2895600" imgH="381000" progId="Equation.3">
                  <p:embed/>
                </p:oleObj>
              </mc:Choice>
              <mc:Fallback>
                <p:oleObj name="Equation" r:id="rId5" imgW="28956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79429" y="2738872"/>
                        <a:ext cx="4692650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624266" y="3198065"/>
            <a:ext cx="2729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Sum column ‘Start’ of G</a:t>
            </a:r>
            <a:r>
              <a:rPr lang="en-US" b="1" baseline="30000" dirty="0" smtClean="0">
                <a:solidFill>
                  <a:srgbClr val="953735"/>
                </a:solidFill>
              </a:rPr>
              <a:t>1:2</a:t>
            </a:r>
            <a:r>
              <a:rPr lang="en-US" b="1" dirty="0" smtClean="0">
                <a:solidFill>
                  <a:srgbClr val="953735"/>
                </a:solidFill>
              </a:rPr>
              <a:t>!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524301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1</a:t>
            </a:r>
            <a:r>
              <a:rPr lang="en-US" sz="2000" baseline="30000" dirty="0" smtClean="0"/>
              <a:t>:M</a:t>
            </a:r>
            <a:endParaRPr lang="en-US" sz="2000" dirty="0"/>
          </a:p>
        </p:txBody>
      </p:sp>
      <p:sp>
        <p:nvSpPr>
          <p:cNvPr id="19" name="Rectangle 18"/>
          <p:cNvSpPr/>
          <p:nvPr/>
        </p:nvSpPr>
        <p:spPr>
          <a:xfrm>
            <a:off x="6397513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2</a:t>
            </a:r>
            <a:endParaRPr lang="en-US" sz="2000" dirty="0"/>
          </a:p>
        </p:txBody>
      </p:sp>
      <p:sp>
        <p:nvSpPr>
          <p:cNvPr id="20" name="Rectangle 19"/>
          <p:cNvSpPr/>
          <p:nvPr/>
        </p:nvSpPr>
        <p:spPr>
          <a:xfrm>
            <a:off x="7360977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</a:t>
            </a:r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3468039" y="5211409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22" name="Rectangle 21"/>
          <p:cNvSpPr/>
          <p:nvPr/>
        </p:nvSpPr>
        <p:spPr>
          <a:xfrm>
            <a:off x="3840934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M</a:t>
            </a:r>
            <a:endParaRPr lang="en-US" sz="2000" dirty="0"/>
          </a:p>
        </p:txBody>
      </p:sp>
      <p:sp>
        <p:nvSpPr>
          <p:cNvPr id="23" name="Rectangle 22"/>
          <p:cNvSpPr/>
          <p:nvPr/>
        </p:nvSpPr>
        <p:spPr>
          <a:xfrm>
            <a:off x="4808064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M</a:t>
            </a:r>
            <a:r>
              <a:rPr lang="en-US" sz="2000" baseline="30000" dirty="0" smtClean="0"/>
              <a:t>-1</a:t>
            </a:r>
            <a:endParaRPr lang="en-US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5811187" y="515052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5" name="TextBox 24"/>
          <p:cNvSpPr txBox="1"/>
          <p:nvPr/>
        </p:nvSpPr>
        <p:spPr>
          <a:xfrm>
            <a:off x="5587983" y="3817692"/>
            <a:ext cx="2785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Sum column ‘Start’ of G</a:t>
            </a:r>
            <a:r>
              <a:rPr lang="en-US" b="1" baseline="30000" dirty="0" smtClean="0">
                <a:solidFill>
                  <a:srgbClr val="953735"/>
                </a:solidFill>
              </a:rPr>
              <a:t>1:M</a:t>
            </a:r>
            <a:r>
              <a:rPr lang="en-US" b="1" dirty="0" smtClean="0">
                <a:solidFill>
                  <a:srgbClr val="953735"/>
                </a:solidFill>
              </a:rPr>
              <a:t>!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57200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See course notes for more efficient approach.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457200" y="1484721"/>
            <a:ext cx="8107159" cy="113972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457200" y="2624445"/>
            <a:ext cx="8107159" cy="10553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457200" y="3679745"/>
            <a:ext cx="8107159" cy="244641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15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8" grpId="0" animBg="1"/>
      <p:bldP spid="19" grpId="0" animBg="1"/>
      <p:bldP spid="20" grpId="0" animBg="1"/>
      <p:bldP spid="21" grpId="0"/>
      <p:bldP spid="22" grpId="0" animBg="1"/>
      <p:bldP spid="23" grpId="0" animBg="1"/>
      <p:bldP spid="24" grpId="0"/>
      <p:bldP spid="25" grpId="0"/>
      <p:bldP spid="28" grpId="0" animBg="1"/>
      <p:bldP spid="2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Dealing w/ Numerical Instability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Previous slide suffers from numerical instability</a:t>
            </a:r>
          </a:p>
          <a:p>
            <a:pPr lvl="1"/>
            <a:r>
              <a:rPr lang="en-US" sz="2400" dirty="0" smtClean="0"/>
              <a:t>G</a:t>
            </a:r>
            <a:r>
              <a:rPr lang="en-US" sz="2400" baseline="30000" dirty="0" smtClean="0"/>
              <a:t>1:k  </a:t>
            </a:r>
            <a:r>
              <a:rPr lang="en-US" sz="2400" dirty="0" smtClean="0"/>
              <a:t>can easily overflow and/or underflow</a:t>
            </a:r>
          </a:p>
          <a:p>
            <a:pPr marL="457200" lvl="1" indent="0">
              <a:buNone/>
            </a:pP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25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57200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See course notes.</a:t>
            </a:r>
            <a:endParaRPr lang="en-US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7245486"/>
              </p:ext>
            </p:extLst>
          </p:nvPr>
        </p:nvGraphicFramePr>
        <p:xfrm>
          <a:off x="766578" y="3069772"/>
          <a:ext cx="2157175" cy="7184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5426" name="Equation" r:id="rId3" imgW="1181100" imgH="393700" progId="Equation.3">
                  <p:embed/>
                </p:oleObj>
              </mc:Choice>
              <mc:Fallback>
                <p:oleObj name="Equation" r:id="rId3" imgW="1181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6578" y="3069772"/>
                        <a:ext cx="2157175" cy="7184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4083022"/>
              </p:ext>
            </p:extLst>
          </p:nvPr>
        </p:nvGraphicFramePr>
        <p:xfrm>
          <a:off x="6314600" y="3145680"/>
          <a:ext cx="2179904" cy="7180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5427" name="Equation" r:id="rId5" imgW="1193800" imgH="393700" progId="Equation.3">
                  <p:embed/>
                </p:oleObj>
              </mc:Choice>
              <mc:Fallback>
                <p:oleObj name="Equation" r:id="rId5" imgW="11938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14600" y="3145680"/>
                        <a:ext cx="2179904" cy="7180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7638069"/>
              </p:ext>
            </p:extLst>
          </p:nvPr>
        </p:nvGraphicFramePr>
        <p:xfrm>
          <a:off x="1060707" y="4264933"/>
          <a:ext cx="6284913" cy="903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5428" name="Equation" r:id="rId7" imgW="3441700" imgH="495300" progId="Equation.3">
                  <p:embed/>
                </p:oleObj>
              </mc:Choice>
              <mc:Fallback>
                <p:oleObj name="Equation" r:id="rId7" imgW="34417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60707" y="4264933"/>
                        <a:ext cx="6284913" cy="903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8286749"/>
              </p:ext>
            </p:extLst>
          </p:nvPr>
        </p:nvGraphicFramePr>
        <p:xfrm>
          <a:off x="3628969" y="3011716"/>
          <a:ext cx="1993900" cy="881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5429" name="Equation" r:id="rId9" imgW="1092200" imgH="482600" progId="Equation.3">
                  <p:embed/>
                </p:oleObj>
              </mc:Choice>
              <mc:Fallback>
                <p:oleObj name="Equation" r:id="rId9" imgW="10922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628969" y="3011716"/>
                        <a:ext cx="1993900" cy="881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621438" y="2701223"/>
            <a:ext cx="3299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Numerical Stability </a:t>
            </a:r>
            <a:r>
              <a:rPr lang="en-US" sz="2000" dirty="0" err="1" smtClean="0">
                <a:solidFill>
                  <a:srgbClr val="953735"/>
                </a:solidFill>
              </a:rPr>
              <a:t>va</a:t>
            </a:r>
            <a:r>
              <a:rPr lang="en-US" sz="2000" dirty="0" smtClean="0">
                <a:solidFill>
                  <a:srgbClr val="953735"/>
                </a:solidFill>
              </a:rPr>
              <a:t> Scaling: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98462" y="2701223"/>
            <a:ext cx="26366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Example Scaling Factor:</a:t>
            </a:r>
            <a:endParaRPr lang="en-US" sz="2000" dirty="0">
              <a:solidFill>
                <a:srgbClr val="953735"/>
              </a:solidFill>
            </a:endParaRPr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0848317"/>
              </p:ext>
            </p:extLst>
          </p:nvPr>
        </p:nvGraphicFramePr>
        <p:xfrm>
          <a:off x="1060707" y="5463608"/>
          <a:ext cx="3825875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5430" name="Equation" r:id="rId11" imgW="2095500" imgH="241300" progId="Equation.3">
                  <p:embed/>
                </p:oleObj>
              </mc:Choice>
              <mc:Fallback>
                <p:oleObj name="Equation" r:id="rId11" imgW="2095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60707" y="5463608"/>
                        <a:ext cx="3825875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19"/>
          <p:cNvSpPr/>
          <p:nvPr/>
        </p:nvSpPr>
        <p:spPr>
          <a:xfrm>
            <a:off x="457200" y="2634342"/>
            <a:ext cx="8128000" cy="128020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57200" y="4079197"/>
            <a:ext cx="8128000" cy="204696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5926076" y="5440816"/>
            <a:ext cx="2509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Use log </a:t>
            </a:r>
            <a:r>
              <a:rPr lang="en-US" sz="2000" dirty="0" err="1" smtClean="0">
                <a:solidFill>
                  <a:srgbClr val="953735"/>
                </a:solidFill>
              </a:rPr>
              <a:t>probs</a:t>
            </a:r>
            <a:r>
              <a:rPr lang="en-US" sz="2000" dirty="0" smtClean="0">
                <a:solidFill>
                  <a:srgbClr val="953735"/>
                </a:solidFill>
              </a:rPr>
              <a:t> instead!</a:t>
            </a:r>
            <a:endParaRPr lang="en-US" sz="2000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3150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Minimize </a:t>
            </a:r>
            <a:r>
              <a:rPr lang="en-US" dirty="0" smtClean="0"/>
              <a:t>log </a:t>
            </a:r>
            <a:r>
              <a:rPr lang="en-US" dirty="0" smtClean="0"/>
              <a:t>loss of training data: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395265"/>
              </p:ext>
            </p:extLst>
          </p:nvPr>
        </p:nvGraphicFramePr>
        <p:xfrm>
          <a:off x="6062941" y="5863884"/>
          <a:ext cx="2071872" cy="651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055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62941" y="5863884"/>
                        <a:ext cx="2071872" cy="651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7047673"/>
              </p:ext>
            </p:extLst>
          </p:nvPr>
        </p:nvGraphicFramePr>
        <p:xfrm>
          <a:off x="758825" y="2328863"/>
          <a:ext cx="7535863" cy="969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056" name="Equation" r:id="rId5" imgW="3568700" imgH="457200" progId="Equation.3">
                  <p:embed/>
                </p:oleObj>
              </mc:Choice>
              <mc:Fallback>
                <p:oleObj name="Equation" r:id="rId5" imgW="3568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8825" y="2328863"/>
                        <a:ext cx="7535863" cy="969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6801190"/>
              </p:ext>
            </p:extLst>
          </p:nvPr>
        </p:nvGraphicFramePr>
        <p:xfrm>
          <a:off x="1183596" y="3569381"/>
          <a:ext cx="3927979" cy="9761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057" name="Equation" r:id="rId7" imgW="1943100" imgH="482600" progId="Equation.3">
                  <p:embed/>
                </p:oleObj>
              </mc:Choice>
              <mc:Fallback>
                <p:oleObj name="Equation" r:id="rId7" imgW="19431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83596" y="3569381"/>
                        <a:ext cx="3927979" cy="9761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8028299"/>
              </p:ext>
            </p:extLst>
          </p:nvPr>
        </p:nvGraphicFramePr>
        <p:xfrm>
          <a:off x="1183596" y="4644572"/>
          <a:ext cx="6044996" cy="9361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058" name="Equation" r:id="rId9" imgW="3111500" imgH="482600" progId="Equation.3">
                  <p:embed/>
                </p:oleObj>
              </mc:Choice>
              <mc:Fallback>
                <p:oleObj name="Equation" r:id="rId9" imgW="3111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183596" y="4644572"/>
                        <a:ext cx="6044996" cy="9361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7181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Optimality Condition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05050"/>
            <a:ext cx="8229600" cy="400685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Optimality condition:</a:t>
            </a:r>
          </a:p>
          <a:p>
            <a:endParaRPr lang="en-US" sz="2800" dirty="0" smtClean="0"/>
          </a:p>
          <a:p>
            <a:endParaRPr lang="en-US" sz="2800" dirty="0"/>
          </a:p>
          <a:p>
            <a:endParaRPr lang="en-US" sz="1000" dirty="0" smtClean="0"/>
          </a:p>
          <a:p>
            <a:r>
              <a:rPr lang="en-US" sz="2400" b="1" dirty="0" smtClean="0"/>
              <a:t>Frequency counts = Cond. expectation on training data!</a:t>
            </a:r>
          </a:p>
          <a:p>
            <a:pPr lvl="1"/>
            <a:r>
              <a:rPr lang="en-US" sz="2000" dirty="0" smtClean="0"/>
              <a:t>If each feature is disjoint,</a:t>
            </a:r>
            <a:r>
              <a:rPr lang="en-US" sz="2000" dirty="0"/>
              <a:t> </a:t>
            </a:r>
            <a:r>
              <a:rPr lang="en-US" sz="2000" dirty="0" smtClean="0"/>
              <a:t>then above equality holds for each (</a:t>
            </a:r>
            <a:r>
              <a:rPr lang="en-US" sz="2000" dirty="0" err="1" smtClean="0"/>
              <a:t>a,b</a:t>
            </a:r>
            <a:r>
              <a:rPr lang="en-US" sz="2000" dirty="0" smtClean="0"/>
              <a:t>):</a:t>
            </a:r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27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0037540"/>
              </p:ext>
            </p:extLst>
          </p:nvPr>
        </p:nvGraphicFramePr>
        <p:xfrm>
          <a:off x="1309688" y="1417638"/>
          <a:ext cx="6534150" cy="839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229" name="Equation" r:id="rId3" imgW="3568700" imgH="457200" progId="Equation.3">
                  <p:embed/>
                </p:oleObj>
              </mc:Choice>
              <mc:Fallback>
                <p:oleObj name="Equation" r:id="rId3" imgW="3568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09688" y="1417638"/>
                        <a:ext cx="6534150" cy="839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5174673"/>
              </p:ext>
            </p:extLst>
          </p:nvPr>
        </p:nvGraphicFramePr>
        <p:xfrm>
          <a:off x="827364" y="2917598"/>
          <a:ext cx="7443514" cy="950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230" name="Equation" r:id="rId5" imgW="3784600" imgH="482600" progId="Equation.3">
                  <p:embed/>
                </p:oleObj>
              </mc:Choice>
              <mc:Fallback>
                <p:oleObj name="Equation" r:id="rId5" imgW="37846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7364" y="2917598"/>
                        <a:ext cx="7443514" cy="950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9271508"/>
              </p:ext>
            </p:extLst>
          </p:nvPr>
        </p:nvGraphicFramePr>
        <p:xfrm>
          <a:off x="428152" y="4905167"/>
          <a:ext cx="8064769" cy="9416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231" name="Equation" r:id="rId7" imgW="4140200" imgH="482600" progId="Equation.3">
                  <p:embed/>
                </p:oleObj>
              </mc:Choice>
              <mc:Fallback>
                <p:oleObj name="Equation" r:id="rId7" imgW="41402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8152" y="4905167"/>
                        <a:ext cx="8064769" cy="9416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5081660"/>
              </p:ext>
            </p:extLst>
          </p:nvPr>
        </p:nvGraphicFramePr>
        <p:xfrm>
          <a:off x="6062941" y="5863884"/>
          <a:ext cx="2071872" cy="651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232" name="Equation" r:id="rId9" imgW="889000" imgH="279400" progId="Equation.3">
                  <p:embed/>
                </p:oleObj>
              </mc:Choice>
              <mc:Fallback>
                <p:oleObj name="Equation" r:id="rId9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62941" y="5863884"/>
                        <a:ext cx="2071872" cy="651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7420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24210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Computing P(</a:t>
            </a:r>
            <a:r>
              <a:rPr lang="en-US" dirty="0" err="1" smtClean="0"/>
              <a:t>y</a:t>
            </a:r>
            <a:r>
              <a:rPr lang="en-US" baseline="30000" dirty="0" err="1" smtClean="0"/>
              <a:t>j</a:t>
            </a:r>
            <a:r>
              <a:rPr lang="en-US" dirty="0" smtClean="0"/>
              <a:t>=a,y</a:t>
            </a:r>
            <a:r>
              <a:rPr lang="en-US" baseline="30000" dirty="0" smtClean="0"/>
              <a:t>j</a:t>
            </a:r>
            <a:r>
              <a:rPr lang="en-US" dirty="0" smtClean="0"/>
              <a:t>-1=</a:t>
            </a:r>
            <a:r>
              <a:rPr lang="en-US" dirty="0" err="1" smtClean="0"/>
              <a:t>b|x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sz="3600" dirty="0" smtClean="0">
                <a:solidFill>
                  <a:srgbClr val="953735"/>
                </a:solidFill>
              </a:rPr>
              <a:t>(Forward-Backward)</a:t>
            </a:r>
            <a:endParaRPr lang="en-US" sz="3600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951198"/>
              </p:ext>
            </p:extLst>
          </p:nvPr>
        </p:nvGraphicFramePr>
        <p:xfrm>
          <a:off x="1415824" y="1799772"/>
          <a:ext cx="6044996" cy="9361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715" name="Equation" r:id="rId3" imgW="3111500" imgH="482600" progId="Equation.3">
                  <p:embed/>
                </p:oleObj>
              </mc:Choice>
              <mc:Fallback>
                <p:oleObj name="Equation" r:id="rId3" imgW="3111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15824" y="1799772"/>
                        <a:ext cx="6044996" cy="9361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5193986"/>
              </p:ext>
            </p:extLst>
          </p:nvPr>
        </p:nvGraphicFramePr>
        <p:xfrm>
          <a:off x="965200" y="3424238"/>
          <a:ext cx="6686550" cy="763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716" name="Equation" r:id="rId5" imgW="3441700" imgH="393700" progId="Equation.3">
                  <p:embed/>
                </p:oleObj>
              </mc:Choice>
              <mc:Fallback>
                <p:oleObj name="Equation" r:id="rId5" imgW="3441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65200" y="3424238"/>
                        <a:ext cx="6686550" cy="763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4789714" y="2561771"/>
            <a:ext cx="0" cy="79828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12685" y="4789085"/>
            <a:ext cx="21757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Forward Computes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1st Sum Efficiently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50284" y="4789085"/>
            <a:ext cx="23206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Backward Computes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2nd Sum Efficiently</a:t>
            </a:r>
          </a:p>
        </p:txBody>
      </p:sp>
      <p:cxnSp>
        <p:nvCxnSpPr>
          <p:cNvPr id="12" name="Straight Arrow Connector 11"/>
          <p:cNvCxnSpPr>
            <a:stCxn id="10" idx="0"/>
          </p:cNvCxnSpPr>
          <p:nvPr/>
        </p:nvCxnSpPr>
        <p:spPr>
          <a:xfrm flipV="1">
            <a:off x="2800571" y="4245429"/>
            <a:ext cx="755429" cy="54365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4430485" y="4191139"/>
            <a:ext cx="718457" cy="68566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57200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See course notes.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684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Forward-Backward for CRFs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29</a:t>
            </a:fld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5090281"/>
              </p:ext>
            </p:extLst>
          </p:nvPr>
        </p:nvGraphicFramePr>
        <p:xfrm>
          <a:off x="1589961" y="3785149"/>
          <a:ext cx="5721965" cy="9292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526" name="Equation" r:id="rId3" imgW="2667000" imgH="431800" progId="Equation.3">
                  <p:embed/>
                </p:oleObj>
              </mc:Choice>
              <mc:Fallback>
                <p:oleObj name="Equation" r:id="rId3" imgW="2667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961" y="3785149"/>
                        <a:ext cx="5721965" cy="9292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1046243"/>
              </p:ext>
            </p:extLst>
          </p:nvPr>
        </p:nvGraphicFramePr>
        <p:xfrm>
          <a:off x="956429" y="1802743"/>
          <a:ext cx="2498725" cy="46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527" name="Equation" r:id="rId5" imgW="1219200" imgH="228600" progId="Equation.3">
                  <p:embed/>
                </p:oleObj>
              </mc:Choice>
              <mc:Fallback>
                <p:oleObj name="Equation" r:id="rId5" imgW="1219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56429" y="1802743"/>
                        <a:ext cx="2498725" cy="46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0860728"/>
              </p:ext>
            </p:extLst>
          </p:nvPr>
        </p:nvGraphicFramePr>
        <p:xfrm>
          <a:off x="956429" y="2565470"/>
          <a:ext cx="3279775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528" name="Equation" r:id="rId7" imgW="1600200" imgH="368300" progId="Equation.3">
                  <p:embed/>
                </p:oleObj>
              </mc:Choice>
              <mc:Fallback>
                <p:oleObj name="Equation" r:id="rId7" imgW="16002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56429" y="2565470"/>
                        <a:ext cx="3279775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322787"/>
              </p:ext>
            </p:extLst>
          </p:nvPr>
        </p:nvGraphicFramePr>
        <p:xfrm>
          <a:off x="4791091" y="1802743"/>
          <a:ext cx="1274763" cy="46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529" name="Equation" r:id="rId9" imgW="622300" imgH="228600" progId="Equation.3">
                  <p:embed/>
                </p:oleObj>
              </mc:Choice>
              <mc:Fallback>
                <p:oleObj name="Equation" r:id="rId9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91091" y="1802743"/>
                        <a:ext cx="1274763" cy="46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3036745"/>
              </p:ext>
            </p:extLst>
          </p:nvPr>
        </p:nvGraphicFramePr>
        <p:xfrm>
          <a:off x="4751388" y="2565400"/>
          <a:ext cx="343535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530" name="Equation" r:id="rId11" imgW="1676400" imgH="368300" progId="Equation.3">
                  <p:embed/>
                </p:oleObj>
              </mc:Choice>
              <mc:Fallback>
                <p:oleObj name="Equation" r:id="rId11" imgW="16764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51388" y="2565400"/>
                        <a:ext cx="3435350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533960" y="1618984"/>
            <a:ext cx="3918103" cy="188416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33960" y="3640465"/>
            <a:ext cx="7846804" cy="113972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450944" y="1618984"/>
            <a:ext cx="3918103" cy="188416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4166012"/>
              </p:ext>
            </p:extLst>
          </p:nvPr>
        </p:nvGraphicFramePr>
        <p:xfrm>
          <a:off x="759493" y="5172772"/>
          <a:ext cx="2758559" cy="7372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531" name="Equation" r:id="rId13" imgW="1473200" imgH="393700" progId="Equation.3">
                  <p:embed/>
                </p:oleObj>
              </mc:Choice>
              <mc:Fallback>
                <p:oleObj name="Equation" r:id="rId13" imgW="1473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59493" y="5172772"/>
                        <a:ext cx="2758559" cy="7372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0381700"/>
              </p:ext>
            </p:extLst>
          </p:nvPr>
        </p:nvGraphicFramePr>
        <p:xfrm>
          <a:off x="4136815" y="5158258"/>
          <a:ext cx="3761963" cy="5748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532" name="Equation" r:id="rId15" imgW="1828800" imgH="279400" progId="Equation.3">
                  <p:embed/>
                </p:oleObj>
              </mc:Choice>
              <mc:Fallback>
                <p:oleObj name="Equation" r:id="rId15" imgW="18288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136815" y="5158258"/>
                        <a:ext cx="3761963" cy="5748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Rectangle 24"/>
          <p:cNvSpPr/>
          <p:nvPr/>
        </p:nvSpPr>
        <p:spPr>
          <a:xfrm>
            <a:off x="457200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See course notes.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982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Recap of Conditional Random Fields</a:t>
            </a:r>
          </a:p>
          <a:p>
            <a:pPr lvl="1"/>
            <a:r>
              <a:rPr lang="en-US" dirty="0" smtClean="0"/>
              <a:t>Simpler notation </a:t>
            </a:r>
          </a:p>
          <a:p>
            <a:pPr lvl="1"/>
            <a:r>
              <a:rPr lang="en-US" dirty="0" smtClean="0"/>
              <a:t>Harder to relate back to earlier lectures on HMMs</a:t>
            </a:r>
          </a:p>
          <a:p>
            <a:pPr lvl="1"/>
            <a:r>
              <a:rPr lang="en-US" dirty="0" smtClean="0"/>
              <a:t>Easier to relate to more general structured prediction problems</a:t>
            </a:r>
          </a:p>
          <a:p>
            <a:pPr lvl="2"/>
            <a:r>
              <a:rPr lang="en-US" dirty="0" smtClean="0"/>
              <a:t>I.e., beyond pairwise linear chain models</a:t>
            </a:r>
          </a:p>
          <a:p>
            <a:pPr lvl="1"/>
            <a:endParaRPr lang="en-US" dirty="0"/>
          </a:p>
          <a:p>
            <a:r>
              <a:rPr lang="en-US" dirty="0" smtClean="0"/>
              <a:t>Introduction to Structural SVMs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3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Dealing w/ Numerical Instability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Numerical instability: </a:t>
            </a:r>
            <a:r>
              <a:rPr lang="el-GR" sz="2800" dirty="0" smtClean="0"/>
              <a:t>α</a:t>
            </a:r>
            <a:r>
              <a:rPr lang="en-US" sz="2800" baseline="30000" dirty="0" smtClean="0"/>
              <a:t>j</a:t>
            </a:r>
            <a:r>
              <a:rPr lang="en-US" sz="2800" dirty="0" smtClean="0"/>
              <a:t> &amp; β</a:t>
            </a:r>
            <a:r>
              <a:rPr lang="en-US" sz="2800" baseline="30000" dirty="0" smtClean="0"/>
              <a:t>j</a:t>
            </a:r>
            <a:r>
              <a:rPr lang="en-US" sz="2800" dirty="0" smtClean="0"/>
              <a:t> vectors can blow up</a:t>
            </a:r>
            <a:endParaRPr lang="en-US" sz="500" dirty="0" smtClean="0"/>
          </a:p>
          <a:p>
            <a:r>
              <a:rPr lang="en-US" sz="2800" dirty="0" smtClean="0"/>
              <a:t>Observation:</a:t>
            </a:r>
          </a:p>
          <a:p>
            <a:endParaRPr lang="en-US" sz="2800" dirty="0"/>
          </a:p>
          <a:p>
            <a:endParaRPr lang="en-US" sz="2400" dirty="0" smtClean="0"/>
          </a:p>
          <a:p>
            <a:r>
              <a:rPr lang="en-US" sz="2800" dirty="0" smtClean="0"/>
              <a:t>New </a:t>
            </a:r>
            <a:r>
              <a:rPr lang="el-GR" sz="2800" dirty="0"/>
              <a:t>α</a:t>
            </a:r>
            <a:r>
              <a:rPr lang="en-US" sz="2800" baseline="30000" dirty="0"/>
              <a:t>j</a:t>
            </a:r>
            <a:r>
              <a:rPr lang="en-US" sz="2800" dirty="0"/>
              <a:t> &amp; β</a:t>
            </a:r>
            <a:r>
              <a:rPr lang="en-US" sz="2800" baseline="30000" dirty="0"/>
              <a:t>j</a:t>
            </a:r>
            <a:r>
              <a:rPr lang="en-US" sz="2800" dirty="0"/>
              <a:t> </a:t>
            </a:r>
            <a:r>
              <a:rPr lang="en-US" sz="2800" dirty="0" smtClean="0"/>
              <a:t>vectors:</a:t>
            </a:r>
          </a:p>
          <a:p>
            <a:pPr marL="0" indent="0">
              <a:buNone/>
            </a:pPr>
            <a:endParaRPr lang="en-US" sz="2800" dirty="0"/>
          </a:p>
          <a:p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See course notes.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5002418"/>
              </p:ext>
            </p:extLst>
          </p:nvPr>
        </p:nvGraphicFramePr>
        <p:xfrm>
          <a:off x="663915" y="2586720"/>
          <a:ext cx="7641998" cy="1017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5171" name="Equation" r:id="rId3" imgW="4406900" imgH="584200" progId="Equation.3">
                  <p:embed/>
                </p:oleObj>
              </mc:Choice>
              <mc:Fallback>
                <p:oleObj name="Equation" r:id="rId3" imgW="44069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3915" y="2586720"/>
                        <a:ext cx="7641998" cy="1017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0274760"/>
              </p:ext>
            </p:extLst>
          </p:nvPr>
        </p:nvGraphicFramePr>
        <p:xfrm>
          <a:off x="885825" y="4254805"/>
          <a:ext cx="3395889" cy="813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5172" name="Equation" r:id="rId5" imgW="1803400" imgH="431800" progId="Equation.3">
                  <p:embed/>
                </p:oleObj>
              </mc:Choice>
              <mc:Fallback>
                <p:oleObj name="Equation" r:id="rId5" imgW="18034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5825" y="4254805"/>
                        <a:ext cx="3395889" cy="813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7697545"/>
              </p:ext>
            </p:extLst>
          </p:nvPr>
        </p:nvGraphicFramePr>
        <p:xfrm>
          <a:off x="4593318" y="4233032"/>
          <a:ext cx="3395889" cy="8602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5173" name="Equation" r:id="rId7" imgW="1803400" imgH="457200" progId="Equation.3">
                  <p:embed/>
                </p:oleObj>
              </mc:Choice>
              <mc:Fallback>
                <p:oleObj name="Equation" r:id="rId7" imgW="1803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93318" y="4233032"/>
                        <a:ext cx="3395889" cy="8602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7318297"/>
              </p:ext>
            </p:extLst>
          </p:nvPr>
        </p:nvGraphicFramePr>
        <p:xfrm>
          <a:off x="1270453" y="5333998"/>
          <a:ext cx="2678113" cy="719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5174" name="Equation" r:id="rId9" imgW="1422400" imgH="381000" progId="Equation.3">
                  <p:embed/>
                </p:oleObj>
              </mc:Choice>
              <mc:Fallback>
                <p:oleObj name="Equation" r:id="rId9" imgW="14224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70453" y="5333998"/>
                        <a:ext cx="2678113" cy="719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0213246"/>
              </p:ext>
            </p:extLst>
          </p:nvPr>
        </p:nvGraphicFramePr>
        <p:xfrm>
          <a:off x="4905375" y="5316990"/>
          <a:ext cx="2679700" cy="715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5175" name="Equation" r:id="rId11" imgW="1422400" imgH="381000" progId="Equation.3">
                  <p:embed/>
                </p:oleObj>
              </mc:Choice>
              <mc:Fallback>
                <p:oleObj name="Equation" r:id="rId11" imgW="14224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905375" y="5316990"/>
                        <a:ext cx="2679700" cy="715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9651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Recap:</a:t>
            </a:r>
            <a:r>
              <a:rPr lang="en-US" dirty="0" smtClean="0"/>
              <a:t> Conditional Random Fields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“Log-Linear” 1</a:t>
            </a:r>
            <a:r>
              <a:rPr lang="en-US" baseline="30000" dirty="0" smtClean="0"/>
              <a:t>st</a:t>
            </a:r>
            <a:r>
              <a:rPr lang="en-US" dirty="0" smtClean="0"/>
              <a:t> order sequence models</a:t>
            </a:r>
          </a:p>
          <a:p>
            <a:pPr lvl="1"/>
            <a:r>
              <a:rPr lang="en-US" dirty="0" smtClean="0"/>
              <a:t>Can compute conditional probabilities P(</a:t>
            </a:r>
            <a:r>
              <a:rPr lang="en-US" dirty="0" err="1" smtClean="0"/>
              <a:t>y|x</a:t>
            </a:r>
            <a:r>
              <a:rPr lang="en-US" dirty="0" smtClean="0"/>
              <a:t>)</a:t>
            </a:r>
          </a:p>
          <a:p>
            <a:endParaRPr lang="en-US" sz="1600" dirty="0"/>
          </a:p>
          <a:p>
            <a:r>
              <a:rPr lang="en-US" dirty="0" smtClean="0"/>
              <a:t>Pairwise feature maps </a:t>
            </a:r>
            <a:r>
              <a:rPr lang="en-US" dirty="0" err="1" smtClean="0"/>
              <a:t>φ</a:t>
            </a:r>
            <a:r>
              <a:rPr lang="en-US" baseline="30000" dirty="0" err="1" smtClean="0"/>
              <a:t>j</a:t>
            </a:r>
            <a:r>
              <a:rPr lang="en-US" dirty="0" smtClean="0"/>
              <a:t>(</a:t>
            </a:r>
            <a:r>
              <a:rPr lang="en-US" dirty="0" err="1" smtClean="0"/>
              <a:t>a,b|x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Arbitrary features that depend on pairs of labels.</a:t>
            </a:r>
          </a:p>
          <a:p>
            <a:pPr lvl="1"/>
            <a:endParaRPr lang="en-US" sz="1600" dirty="0" smtClean="0"/>
          </a:p>
          <a:p>
            <a:r>
              <a:rPr lang="en-US" dirty="0" smtClean="0"/>
              <a:t>Train via minimizing </a:t>
            </a:r>
            <a:r>
              <a:rPr lang="en-US" dirty="0" err="1" smtClean="0"/>
              <a:t>neg</a:t>
            </a:r>
            <a:r>
              <a:rPr lang="en-US" dirty="0" smtClean="0"/>
              <a:t> log likelihood</a:t>
            </a:r>
          </a:p>
          <a:p>
            <a:endParaRPr lang="en-US" sz="1600" dirty="0"/>
          </a:p>
          <a:p>
            <a:r>
              <a:rPr lang="en-US" dirty="0" smtClean="0"/>
              <a:t>Dynamic programming to train and predict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470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57438"/>
            <a:ext cx="8229600" cy="1143000"/>
          </a:xfrm>
        </p:spPr>
        <p:txBody>
          <a:bodyPr/>
          <a:lstStyle/>
          <a:p>
            <a:r>
              <a:rPr lang="en-US" dirty="0" smtClean="0"/>
              <a:t>Structural SVMs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00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763486"/>
            <a:ext cx="8229600" cy="4362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Linear in pairwise features </a:t>
            </a:r>
            <a:r>
              <a:rPr lang="en-US" dirty="0" err="1"/>
              <a:t>φ</a:t>
            </a:r>
            <a:r>
              <a:rPr lang="en-US" baseline="30000" dirty="0" err="1"/>
              <a:t>j</a:t>
            </a:r>
            <a:r>
              <a:rPr lang="en-US" dirty="0"/>
              <a:t>(</a:t>
            </a:r>
            <a:r>
              <a:rPr lang="en-US" dirty="0" err="1"/>
              <a:t>a,b|x</a:t>
            </a:r>
            <a:r>
              <a:rPr lang="en-US" dirty="0" smtClean="0"/>
              <a:t>):</a:t>
            </a:r>
          </a:p>
          <a:p>
            <a:endParaRPr lang="en-US" dirty="0"/>
          </a:p>
          <a:p>
            <a:endParaRPr lang="en-US" sz="4000" dirty="0" smtClean="0"/>
          </a:p>
          <a:p>
            <a:r>
              <a:rPr lang="en-US" dirty="0" smtClean="0"/>
              <a:t>Prediction via maximizing F: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How to train w?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Order Sequential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33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9823576"/>
              </p:ext>
            </p:extLst>
          </p:nvPr>
        </p:nvGraphicFramePr>
        <p:xfrm>
          <a:off x="2600777" y="2518795"/>
          <a:ext cx="3952423" cy="1021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5868" name="Equation" r:id="rId3" imgW="1866900" imgH="482600" progId="Equation.3">
                  <p:embed/>
                </p:oleObj>
              </mc:Choice>
              <mc:Fallback>
                <p:oleObj name="Equation" r:id="rId3" imgW="1866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00777" y="2518795"/>
                        <a:ext cx="3952423" cy="1021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8458578"/>
              </p:ext>
            </p:extLst>
          </p:nvPr>
        </p:nvGraphicFramePr>
        <p:xfrm>
          <a:off x="2760664" y="4548075"/>
          <a:ext cx="3514872" cy="8076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5869" name="Equation" r:id="rId5" imgW="1333500" imgH="304800" progId="Equation.3">
                  <p:embed/>
                </p:oleObj>
              </mc:Choice>
              <mc:Fallback>
                <p:oleObj name="Equation" r:id="rId5" imgW="13335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60664" y="4548075"/>
                        <a:ext cx="3514872" cy="8076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827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CRF Learning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0114"/>
            <a:ext cx="8229600" cy="4486049"/>
          </a:xfrm>
        </p:spPr>
        <p:txBody>
          <a:bodyPr/>
          <a:lstStyle/>
          <a:p>
            <a:r>
              <a:rPr lang="en-US" dirty="0" smtClean="0"/>
              <a:t>CRFs minimize log loss: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sz="2000" dirty="0" smtClean="0"/>
          </a:p>
          <a:p>
            <a:endParaRPr lang="en-US" sz="1000" dirty="0"/>
          </a:p>
          <a:p>
            <a:r>
              <a:rPr lang="en-US" dirty="0" smtClean="0"/>
              <a:t>Reduces to independent Logistic Regression</a:t>
            </a:r>
          </a:p>
          <a:p>
            <a:pPr lvl="1"/>
            <a:r>
              <a:rPr lang="en-US" dirty="0" smtClean="0"/>
              <a:t>When F only depends on single tokens at a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3043443"/>
              </p:ext>
            </p:extLst>
          </p:nvPr>
        </p:nvGraphicFramePr>
        <p:xfrm>
          <a:off x="6062941" y="5863884"/>
          <a:ext cx="2071872" cy="651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02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62941" y="5863884"/>
                        <a:ext cx="2071872" cy="651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8445831"/>
              </p:ext>
            </p:extLst>
          </p:nvPr>
        </p:nvGraphicFramePr>
        <p:xfrm>
          <a:off x="2587625" y="2373314"/>
          <a:ext cx="4210050" cy="969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03" name="Equation" r:id="rId5" imgW="1993900" imgH="457200" progId="Equation.3">
                  <p:embed/>
                </p:oleObj>
              </mc:Choice>
              <mc:Fallback>
                <p:oleObj name="Equation" r:id="rId5" imgW="1993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87625" y="2373314"/>
                        <a:ext cx="4210050" cy="969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1197914"/>
              </p:ext>
            </p:extLst>
          </p:nvPr>
        </p:nvGraphicFramePr>
        <p:xfrm>
          <a:off x="4039116" y="3583458"/>
          <a:ext cx="2758559" cy="7372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04" name="Equation" r:id="rId7" imgW="1473200" imgH="393700" progId="Equation.3">
                  <p:embed/>
                </p:oleObj>
              </mc:Choice>
              <mc:Fallback>
                <p:oleObj name="Equation" r:id="rId7" imgW="1473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039116" y="3583458"/>
                        <a:ext cx="2758559" cy="7372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9319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Loss Functions?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General Form:</a:t>
            </a:r>
          </a:p>
          <a:p>
            <a:endParaRPr lang="en-US" sz="2000" dirty="0"/>
          </a:p>
          <a:p>
            <a:endParaRPr lang="en-US" sz="500" dirty="0" smtClean="0"/>
          </a:p>
          <a:p>
            <a:r>
              <a:rPr lang="en-US" sz="2400" dirty="0" smtClean="0"/>
              <a:t>Log Loss:</a:t>
            </a:r>
          </a:p>
          <a:p>
            <a:endParaRPr lang="en-US" sz="1600" dirty="0"/>
          </a:p>
          <a:p>
            <a:r>
              <a:rPr lang="en-US" sz="2400" dirty="0" smtClean="0"/>
              <a:t>0/1 Loss:</a:t>
            </a:r>
          </a:p>
          <a:p>
            <a:endParaRPr lang="en-US" sz="500" dirty="0" smtClean="0"/>
          </a:p>
          <a:p>
            <a:pPr marL="0" indent="0">
              <a:buNone/>
            </a:pPr>
            <a:r>
              <a:rPr lang="en-US" sz="2000" dirty="0">
                <a:solidFill>
                  <a:srgbClr val="953735"/>
                </a:solidFill>
              </a:rPr>
              <a:t> </a:t>
            </a:r>
            <a:r>
              <a:rPr lang="en-US" sz="2000" dirty="0" smtClean="0">
                <a:solidFill>
                  <a:srgbClr val="953735"/>
                </a:solidFill>
              </a:rPr>
              <a:t>    (But not all </a:t>
            </a:r>
            <a:r>
              <a:rPr lang="en-US" sz="2000" dirty="0" err="1" smtClean="0">
                <a:solidFill>
                  <a:srgbClr val="953735"/>
                </a:solidFill>
              </a:rPr>
              <a:t>mis</a:t>
            </a:r>
            <a:r>
              <a:rPr lang="en-US" sz="2000" dirty="0" smtClean="0">
                <a:solidFill>
                  <a:srgbClr val="953735"/>
                </a:solidFill>
              </a:rPr>
              <a:t>-predictions equally bad…)</a:t>
            </a:r>
          </a:p>
          <a:p>
            <a:endParaRPr lang="en-US" sz="1000" dirty="0" smtClean="0"/>
          </a:p>
          <a:p>
            <a:r>
              <a:rPr lang="en-US" sz="2400" dirty="0" smtClean="0"/>
              <a:t>True y = (D,N,V,D,N)</a:t>
            </a:r>
          </a:p>
          <a:p>
            <a:pPr lvl="1"/>
            <a:r>
              <a:rPr lang="en-US" sz="2000" dirty="0"/>
              <a:t>y</a:t>
            </a:r>
            <a:r>
              <a:rPr lang="en-US" sz="2000" dirty="0" smtClean="0"/>
              <a:t>’ = (D,N,V,N,N)</a:t>
            </a:r>
          </a:p>
          <a:p>
            <a:pPr lvl="1"/>
            <a:r>
              <a:rPr lang="en-US" sz="2000" dirty="0"/>
              <a:t>y</a:t>
            </a:r>
            <a:r>
              <a:rPr lang="en-US" sz="2000" dirty="0" smtClean="0"/>
              <a:t>” = (V,D,N,V,V)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9067607"/>
              </p:ext>
            </p:extLst>
          </p:nvPr>
        </p:nvGraphicFramePr>
        <p:xfrm>
          <a:off x="3051175" y="1417638"/>
          <a:ext cx="3806825" cy="969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106" name="Equation" r:id="rId3" imgW="1803400" imgH="457200" progId="Equation.3">
                  <p:embed/>
                </p:oleObj>
              </mc:Choice>
              <mc:Fallback>
                <p:oleObj name="Equation" r:id="rId3" imgW="1803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51175" y="1417638"/>
                        <a:ext cx="3806825" cy="969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3183433"/>
              </p:ext>
            </p:extLst>
          </p:nvPr>
        </p:nvGraphicFramePr>
        <p:xfrm>
          <a:off x="2574538" y="2510609"/>
          <a:ext cx="4157662" cy="512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107" name="Equation" r:id="rId5" imgW="1968500" imgH="241300" progId="Equation.3">
                  <p:embed/>
                </p:oleObj>
              </mc:Choice>
              <mc:Fallback>
                <p:oleObj name="Equation" r:id="rId5" imgW="1968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74538" y="2510609"/>
                        <a:ext cx="4157662" cy="512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8836745"/>
              </p:ext>
            </p:extLst>
          </p:nvPr>
        </p:nvGraphicFramePr>
        <p:xfrm>
          <a:off x="2568056" y="3260343"/>
          <a:ext cx="2360613" cy="512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108" name="Equation" r:id="rId7" imgW="1117600" imgH="241300" progId="Equation.3">
                  <p:embed/>
                </p:oleObj>
              </mc:Choice>
              <mc:Fallback>
                <p:oleObj name="Equation" r:id="rId7" imgW="1117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68056" y="3260343"/>
                        <a:ext cx="2360613" cy="512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8127665"/>
              </p:ext>
            </p:extLst>
          </p:nvPr>
        </p:nvGraphicFramePr>
        <p:xfrm>
          <a:off x="5298410" y="3274857"/>
          <a:ext cx="2688338" cy="6177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7109" name="Equation" r:id="rId9" imgW="1333500" imgH="304800" progId="Equation.3">
                  <p:embed/>
                </p:oleObj>
              </mc:Choice>
              <mc:Fallback>
                <p:oleObj name="Equation" r:id="rId9" imgW="13335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98410" y="3274857"/>
                        <a:ext cx="2688338" cy="6177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971850" y="4782052"/>
            <a:ext cx="26497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Equal 0/1 Loss…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…but clearly y” is worse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34678" y="5784921"/>
            <a:ext cx="69262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Should have loss function that distinguishes between y’ and y”!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811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Hamming Loss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15013"/>
            <a:ext cx="8229600" cy="3411150"/>
          </a:xfrm>
        </p:spPr>
        <p:txBody>
          <a:bodyPr>
            <a:noAutofit/>
          </a:bodyPr>
          <a:lstStyle/>
          <a:p>
            <a:r>
              <a:rPr lang="en-US" sz="2400" dirty="0" smtClean="0"/>
              <a:t>Hamming Loss:</a:t>
            </a:r>
          </a:p>
          <a:p>
            <a:endParaRPr lang="en-US" sz="2400" dirty="0"/>
          </a:p>
          <a:p>
            <a:r>
              <a:rPr lang="en-US" sz="2400" dirty="0"/>
              <a:t>True y = (D,N,V,D,N)</a:t>
            </a:r>
          </a:p>
          <a:p>
            <a:pPr lvl="1"/>
            <a:r>
              <a:rPr lang="en-US" sz="2000" dirty="0"/>
              <a:t>y’ = (D,N,V,N,N)</a:t>
            </a:r>
          </a:p>
          <a:p>
            <a:pPr lvl="1"/>
            <a:r>
              <a:rPr lang="en-US" sz="2000" dirty="0"/>
              <a:t>y” = (V,D,N,V,V)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400" b="1" dirty="0" smtClean="0">
                <a:solidFill>
                  <a:srgbClr val="953735"/>
                </a:solidFill>
              </a:rPr>
              <a:t>     (But not continuous!) </a:t>
            </a:r>
            <a:endParaRPr lang="en-US" sz="2400" b="1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574094"/>
              </p:ext>
            </p:extLst>
          </p:nvPr>
        </p:nvGraphicFramePr>
        <p:xfrm>
          <a:off x="2526347" y="1417638"/>
          <a:ext cx="3806825" cy="969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903" name="Equation" r:id="rId3" imgW="1803400" imgH="457200" progId="Equation.3">
                  <p:embed/>
                </p:oleObj>
              </mc:Choice>
              <mc:Fallback>
                <p:oleObj name="Equation" r:id="rId3" imgW="1803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26347" y="1417638"/>
                        <a:ext cx="3806825" cy="969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6715069"/>
              </p:ext>
            </p:extLst>
          </p:nvPr>
        </p:nvGraphicFramePr>
        <p:xfrm>
          <a:off x="3320133" y="2507809"/>
          <a:ext cx="2897187" cy="102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904" name="Equation" r:id="rId5" imgW="1371600" imgH="482600" progId="Equation.3">
                  <p:embed/>
                </p:oleObj>
              </mc:Choice>
              <mc:Fallback>
                <p:oleObj name="Equation" r:id="rId5" imgW="13716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20133" y="2507809"/>
                        <a:ext cx="2897187" cy="1025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3971850" y="4093607"/>
            <a:ext cx="36511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y” has much worse hamming loss 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(loss of 5 </a:t>
            </a:r>
            <a:r>
              <a:rPr lang="en-US" sz="2000" dirty="0" err="1" smtClean="0">
                <a:solidFill>
                  <a:schemeClr val="accent2">
                    <a:lumMod val="75000"/>
                  </a:schemeClr>
                </a:solidFill>
              </a:rPr>
              <a:t>vs</a:t>
            </a: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 loss of 1)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21491" y="5784921"/>
            <a:ext cx="56370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Need to define continuous surrogate of Hinge Loss!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476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Surrogates of Hamming Loss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Log Loss ≈ surrogate for Hamming Loss:</a:t>
            </a:r>
          </a:p>
          <a:p>
            <a:endParaRPr lang="en-US" sz="5000" dirty="0"/>
          </a:p>
          <a:p>
            <a:pPr lvl="1"/>
            <a:r>
              <a:rPr lang="en-US" dirty="0" smtClean="0"/>
              <a:t>Suppose y &amp; y’ differ by 1 token</a:t>
            </a:r>
          </a:p>
          <a:p>
            <a:pPr lvl="2"/>
            <a:r>
              <a:rPr lang="en-US" dirty="0" smtClean="0"/>
              <a:t>Hamming loss differs by 1</a:t>
            </a:r>
          </a:p>
          <a:p>
            <a:pPr lvl="2"/>
            <a:r>
              <a:rPr lang="en-US" dirty="0" smtClean="0"/>
              <a:t>Log Loss differs by two </a:t>
            </a:r>
            <a:r>
              <a:rPr lang="en-US" dirty="0" err="1"/>
              <a:t>φ</a:t>
            </a:r>
            <a:r>
              <a:rPr lang="en-US" baseline="30000" dirty="0" err="1"/>
              <a:t>j</a:t>
            </a:r>
            <a:r>
              <a:rPr lang="en-US" dirty="0"/>
              <a:t>(</a:t>
            </a:r>
            <a:r>
              <a:rPr lang="en-US" dirty="0" err="1"/>
              <a:t>a,b|x</a:t>
            </a:r>
            <a:r>
              <a:rPr lang="en-US" dirty="0" smtClean="0"/>
              <a:t>) terms</a:t>
            </a:r>
          </a:p>
          <a:p>
            <a:endParaRPr lang="en-US" sz="2400" dirty="0"/>
          </a:p>
          <a:p>
            <a:r>
              <a:rPr lang="en-US" dirty="0" smtClean="0"/>
              <a:t>What about Hinge Loss?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794338"/>
              </p:ext>
            </p:extLst>
          </p:nvPr>
        </p:nvGraphicFramePr>
        <p:xfrm>
          <a:off x="852262" y="2452915"/>
          <a:ext cx="4157662" cy="512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879" name="Equation" r:id="rId3" imgW="1968500" imgH="241300" progId="Equation.3">
                  <p:embed/>
                </p:oleObj>
              </mc:Choice>
              <mc:Fallback>
                <p:oleObj name="Equation" r:id="rId3" imgW="1968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2262" y="2452915"/>
                        <a:ext cx="4157662" cy="512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3671880"/>
              </p:ext>
            </p:extLst>
          </p:nvPr>
        </p:nvGraphicFramePr>
        <p:xfrm>
          <a:off x="5424261" y="2238148"/>
          <a:ext cx="2897187" cy="102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880" name="Equation" r:id="rId5" imgW="1371600" imgH="482600" progId="Equation.3">
                  <p:embed/>
                </p:oleObj>
              </mc:Choice>
              <mc:Fallback>
                <p:oleObj name="Equation" r:id="rId5" imgW="13716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24261" y="2238148"/>
                        <a:ext cx="2897187" cy="1025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8713" y="4521389"/>
            <a:ext cx="3179573" cy="184426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134691" y="5667382"/>
            <a:ext cx="187523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>
                <a:solidFill>
                  <a:schemeClr val="accent1">
                    <a:lumMod val="75000"/>
                  </a:schemeClr>
                </a:solidFill>
              </a:rPr>
              <a:t>Hamming Loss</a:t>
            </a:r>
            <a:endParaRPr lang="en-US" sz="2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0" name="Straight Arrow Connector 9"/>
          <p:cNvCxnSpPr>
            <a:stCxn id="9" idx="3"/>
          </p:cNvCxnSpPr>
          <p:nvPr/>
        </p:nvCxnSpPr>
        <p:spPr>
          <a:xfrm flipV="1">
            <a:off x="5009924" y="5762173"/>
            <a:ext cx="585333" cy="1206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923914" y="5175090"/>
            <a:ext cx="114924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>
                <a:solidFill>
                  <a:srgbClr val="604A7B"/>
                </a:solidFill>
              </a:rPr>
              <a:t>Log Loss</a:t>
            </a:r>
            <a:endParaRPr lang="en-US" sz="2200" b="1" dirty="0">
              <a:solidFill>
                <a:srgbClr val="604A7B"/>
              </a:solidFill>
            </a:endParaRPr>
          </a:p>
        </p:txBody>
      </p:sp>
      <p:cxnSp>
        <p:nvCxnSpPr>
          <p:cNvPr id="16" name="Straight Arrow Connector 15"/>
          <p:cNvCxnSpPr>
            <a:stCxn id="15" idx="2"/>
          </p:cNvCxnSpPr>
          <p:nvPr/>
        </p:nvCxnSpPr>
        <p:spPr>
          <a:xfrm flipH="1">
            <a:off x="7239995" y="5605977"/>
            <a:ext cx="258543" cy="337969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6161315" y="4505943"/>
            <a:ext cx="907142" cy="603087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999308" y="4075056"/>
            <a:ext cx="14189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>
                <a:solidFill>
                  <a:schemeClr val="accent3">
                    <a:lumMod val="50000"/>
                  </a:schemeClr>
                </a:solidFill>
              </a:rPr>
              <a:t>Hinge Loss</a:t>
            </a:r>
            <a:endParaRPr lang="en-US" sz="2200" b="1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229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1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522" y="1250199"/>
            <a:ext cx="8116280" cy="47523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46562" y="5871158"/>
            <a:ext cx="598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</a:t>
            </a:r>
            <a:r>
              <a:rPr lang="en-US" sz="2400" dirty="0" smtClean="0"/>
              <a:t>(x)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86130" y="3336736"/>
            <a:ext cx="717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Loss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441308" y="4802704"/>
            <a:ext cx="115172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>
                <a:solidFill>
                  <a:schemeClr val="accent1">
                    <a:lumMod val="75000"/>
                  </a:schemeClr>
                </a:solidFill>
              </a:rPr>
              <a:t>0/1 Loss</a:t>
            </a:r>
            <a:endParaRPr lang="en-US" sz="2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8" name="Straight Arrow Connector 7"/>
          <p:cNvCxnSpPr>
            <a:stCxn id="7" idx="0"/>
          </p:cNvCxnSpPr>
          <p:nvPr/>
        </p:nvCxnSpPr>
        <p:spPr>
          <a:xfrm flipH="1" flipV="1">
            <a:off x="1862194" y="4434917"/>
            <a:ext cx="154978" cy="36778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903757" y="4571871"/>
            <a:ext cx="1199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Target y</a:t>
            </a:r>
            <a:endParaRPr lang="en-US" sz="2400" dirty="0"/>
          </a:p>
        </p:txBody>
      </p:sp>
      <p:cxnSp>
        <p:nvCxnSpPr>
          <p:cNvPr id="12" name="Straight Arrow Connector 11"/>
          <p:cNvCxnSpPr>
            <a:stCxn id="11" idx="2"/>
          </p:cNvCxnSpPr>
          <p:nvPr/>
        </p:nvCxnSpPr>
        <p:spPr>
          <a:xfrm>
            <a:off x="5503441" y="5033536"/>
            <a:ext cx="0" cy="44102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5" idx="2"/>
          </p:cNvCxnSpPr>
          <p:nvPr/>
        </p:nvCxnSpPr>
        <p:spPr>
          <a:xfrm flipH="1">
            <a:off x="2961086" y="2650698"/>
            <a:ext cx="581031" cy="484567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832628" y="2219811"/>
            <a:ext cx="14189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>
                <a:solidFill>
                  <a:schemeClr val="accent3">
                    <a:lumMod val="50000"/>
                  </a:schemeClr>
                </a:solidFill>
              </a:rPr>
              <a:t>Hinge Loss</a:t>
            </a:r>
            <a:endParaRPr lang="en-US" sz="22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3369871"/>
              </p:ext>
            </p:extLst>
          </p:nvPr>
        </p:nvGraphicFramePr>
        <p:xfrm>
          <a:off x="5503441" y="1671983"/>
          <a:ext cx="2588047" cy="20458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5949" name="Equation" r:id="rId5" imgW="1460500" imgH="1155700" progId="Equation.3">
                  <p:embed/>
                </p:oleObj>
              </mc:Choice>
              <mc:Fallback>
                <p:oleObj name="Equation" r:id="rId5" imgW="1460500" imgH="1155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03441" y="1671983"/>
                        <a:ext cx="2588047" cy="20458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57200" y="248718"/>
            <a:ext cx="8229600" cy="120922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Original Hinge Loss </a:t>
            </a:r>
            <a:br>
              <a:rPr lang="en-US" dirty="0" smtClean="0"/>
            </a:br>
            <a:r>
              <a:rPr lang="en-US" sz="3600" dirty="0" smtClean="0">
                <a:solidFill>
                  <a:srgbClr val="953735"/>
                </a:solidFill>
              </a:rPr>
              <a:t>(Support Vector Machine)</a:t>
            </a:r>
            <a:endParaRPr lang="en-US" sz="3600" dirty="0">
              <a:solidFill>
                <a:srgbClr val="953735"/>
              </a:solidFill>
            </a:endParaRP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5479023"/>
              </p:ext>
            </p:extLst>
          </p:nvPr>
        </p:nvGraphicFramePr>
        <p:xfrm>
          <a:off x="4208463" y="3671888"/>
          <a:ext cx="3959225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5950" name="Equation" r:id="rId7" imgW="2171700" imgH="215900" progId="Equation.3">
                  <p:embed/>
                </p:oleObj>
              </mc:Choice>
              <mc:Fallback>
                <p:oleObj name="Equation" r:id="rId7" imgW="2171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08463" y="3671888"/>
                        <a:ext cx="3959225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4" name="Straight Arrow Connector 23"/>
          <p:cNvCxnSpPr/>
          <p:nvPr/>
        </p:nvCxnSpPr>
        <p:spPr>
          <a:xfrm>
            <a:off x="3542117" y="2650698"/>
            <a:ext cx="1004796" cy="994619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6850743" y="2968171"/>
            <a:ext cx="428172" cy="703718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4174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of Hinge Loss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27912"/>
              </p:ext>
            </p:extLst>
          </p:nvPr>
        </p:nvGraphicFramePr>
        <p:xfrm>
          <a:off x="847458" y="1671638"/>
          <a:ext cx="3151227" cy="24910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5061" name="Equation" r:id="rId3" imgW="1460500" imgH="1155700" progId="Equation.3">
                  <p:embed/>
                </p:oleObj>
              </mc:Choice>
              <mc:Fallback>
                <p:oleObj name="Equation" r:id="rId3" imgW="1460500" imgH="1155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7458" y="1671638"/>
                        <a:ext cx="3151227" cy="24910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7811424"/>
              </p:ext>
            </p:extLst>
          </p:nvPr>
        </p:nvGraphicFramePr>
        <p:xfrm>
          <a:off x="769705" y="5039824"/>
          <a:ext cx="4990092" cy="496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5062" name="Equation" r:id="rId5" imgW="2171700" imgH="215900" progId="Equation.3">
                  <p:embed/>
                </p:oleObj>
              </mc:Choice>
              <mc:Fallback>
                <p:oleObj name="Equation" r:id="rId5" imgW="2171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9705" y="5039824"/>
                        <a:ext cx="4990092" cy="496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9714" y="1732394"/>
            <a:ext cx="3498627" cy="204857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82586" y="5762248"/>
            <a:ext cx="53538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Hinge loss = continuous upper bound on 0/1 loss</a:t>
            </a:r>
            <a:endParaRPr lang="en-US" sz="2000" b="1" dirty="0">
              <a:solidFill>
                <a:srgbClr val="953735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592029"/>
              </p:ext>
            </p:extLst>
          </p:nvPr>
        </p:nvGraphicFramePr>
        <p:xfrm>
          <a:off x="847458" y="4098769"/>
          <a:ext cx="4004873" cy="6524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5063" name="Equation" r:id="rId8" imgW="2032000" imgH="330200" progId="Equation.3">
                  <p:embed/>
                </p:oleObj>
              </mc:Choice>
              <mc:Fallback>
                <p:oleObj name="Equation" r:id="rId8" imgW="20320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47458" y="4098769"/>
                        <a:ext cx="4004873" cy="6524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2316253"/>
              </p:ext>
            </p:extLst>
          </p:nvPr>
        </p:nvGraphicFramePr>
        <p:xfrm>
          <a:off x="5837550" y="4098769"/>
          <a:ext cx="1663700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5064" name="Equation" r:id="rId10" imgW="723900" imgH="254000" progId="Equation.3">
                  <p:embed/>
                </p:oleObj>
              </mc:Choice>
              <mc:Fallback>
                <p:oleObj name="Equation" r:id="rId10" imgW="7239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837550" y="4098769"/>
                        <a:ext cx="1663700" cy="585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050534" y="4020904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13" name="Rectangle 12"/>
          <p:cNvSpPr/>
          <p:nvPr/>
        </p:nvSpPr>
        <p:spPr>
          <a:xfrm>
            <a:off x="570198" y="3952342"/>
            <a:ext cx="8107159" cy="87353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70198" y="4825879"/>
            <a:ext cx="8107159" cy="87353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790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00000"/>
                </a:solidFill>
              </a:rPr>
              <a:t>Recap: </a:t>
            </a:r>
            <a:r>
              <a:rPr lang="en-US" dirty="0" smtClean="0"/>
              <a:t>Sequence 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Input: x = (</a:t>
            </a:r>
            <a:r>
              <a:rPr lang="en-US" sz="2400" dirty="0" smtClean="0"/>
              <a:t>x</a:t>
            </a:r>
            <a:r>
              <a:rPr lang="en-US" sz="2400" baseline="30000" dirty="0" smtClean="0"/>
              <a:t>1</a:t>
            </a:r>
            <a:r>
              <a:rPr lang="en-US" sz="2400" dirty="0" smtClean="0"/>
              <a:t>,</a:t>
            </a:r>
            <a:r>
              <a:rPr lang="en-US" sz="2400" dirty="0"/>
              <a:t>…,</a:t>
            </a:r>
            <a:r>
              <a:rPr lang="en-US" sz="2400" dirty="0" err="1"/>
              <a:t>x</a:t>
            </a:r>
            <a:r>
              <a:rPr lang="en-US" sz="2400" baseline="30000" dirty="0" err="1"/>
              <a:t>M</a:t>
            </a:r>
            <a:r>
              <a:rPr lang="en-US" sz="2400" dirty="0"/>
              <a:t>)</a:t>
            </a:r>
          </a:p>
          <a:p>
            <a:r>
              <a:rPr lang="en-US" sz="2400" dirty="0"/>
              <a:t>Predict: y = (y</a:t>
            </a:r>
            <a:r>
              <a:rPr lang="en-US" sz="2400" baseline="30000" dirty="0"/>
              <a:t>1</a:t>
            </a:r>
            <a:r>
              <a:rPr lang="en-US" sz="2400" dirty="0"/>
              <a:t>,…,</a:t>
            </a:r>
            <a:r>
              <a:rPr lang="en-US" sz="2400" dirty="0" err="1"/>
              <a:t>y</a:t>
            </a:r>
            <a:r>
              <a:rPr lang="en-US" sz="2400" baseline="30000" dirty="0" err="1"/>
              <a:t>M</a:t>
            </a:r>
            <a:r>
              <a:rPr lang="en-US" sz="2400" dirty="0" smtClean="0"/>
              <a:t>)</a:t>
            </a:r>
          </a:p>
          <a:p>
            <a:pPr lvl="1"/>
            <a:r>
              <a:rPr lang="en-US" sz="2000" dirty="0" smtClean="0"/>
              <a:t>Each </a:t>
            </a:r>
            <a:r>
              <a:rPr lang="en-US" sz="2000" dirty="0" err="1" smtClean="0"/>
              <a:t>y</a:t>
            </a:r>
            <a:r>
              <a:rPr lang="en-US" sz="2000" baseline="30000" dirty="0" err="1" smtClean="0"/>
              <a:t>i</a:t>
            </a:r>
            <a:r>
              <a:rPr lang="en-US" sz="2000" dirty="0" smtClean="0"/>
              <a:t> one of L labels.</a:t>
            </a:r>
          </a:p>
          <a:p>
            <a:pPr lvl="1"/>
            <a:endParaRPr lang="en-US" sz="1100" dirty="0"/>
          </a:p>
          <a:p>
            <a:r>
              <a:rPr lang="en-US" sz="2400" dirty="0"/>
              <a:t>x = “Fish Sleep”</a:t>
            </a:r>
          </a:p>
          <a:p>
            <a:r>
              <a:rPr lang="en-US" sz="2400" dirty="0"/>
              <a:t>y = (N, V)</a:t>
            </a:r>
          </a:p>
          <a:p>
            <a:endParaRPr lang="en-US" sz="1100" dirty="0"/>
          </a:p>
          <a:p>
            <a:r>
              <a:rPr lang="en-US" sz="2400" dirty="0"/>
              <a:t>x = “The Dog Ate My Homework”</a:t>
            </a:r>
          </a:p>
          <a:p>
            <a:r>
              <a:rPr lang="en-US" sz="2400" dirty="0"/>
              <a:t>y = (D, N, V, D, N)</a:t>
            </a:r>
          </a:p>
          <a:p>
            <a:endParaRPr lang="en-US" sz="1000" dirty="0"/>
          </a:p>
          <a:p>
            <a:r>
              <a:rPr lang="en-US" sz="2400" dirty="0"/>
              <a:t>x = “The Fox Jumped Over The Fence”</a:t>
            </a:r>
          </a:p>
          <a:p>
            <a:r>
              <a:rPr lang="en-US" sz="2400" dirty="0"/>
              <a:t>y = (D, N, V, P, D, N</a:t>
            </a:r>
            <a:r>
              <a:rPr lang="en-US" sz="2400" dirty="0" smtClean="0"/>
              <a:t>)</a:t>
            </a:r>
            <a:endParaRPr lang="en-US" sz="2400" dirty="0"/>
          </a:p>
          <a:p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125344" y="1624106"/>
            <a:ext cx="3461304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POS </a:t>
            </a:r>
            <a:r>
              <a:rPr lang="en-US" sz="2000" b="1" dirty="0" smtClean="0"/>
              <a:t>Tags:</a:t>
            </a:r>
          </a:p>
          <a:p>
            <a:pPr algn="ctr"/>
            <a:r>
              <a:rPr lang="en-US" sz="2000" dirty="0" err="1" smtClean="0"/>
              <a:t>Det</a:t>
            </a:r>
            <a:r>
              <a:rPr lang="en-US" sz="2000" dirty="0" smtClean="0"/>
              <a:t>, Noun, Verb, </a:t>
            </a:r>
            <a:r>
              <a:rPr lang="en-US" sz="2000" dirty="0" err="1" smtClean="0"/>
              <a:t>Adj</a:t>
            </a:r>
            <a:r>
              <a:rPr lang="en-US" sz="2000" dirty="0" smtClean="0"/>
              <a:t>, </a:t>
            </a:r>
            <a:r>
              <a:rPr lang="en-US" sz="2000" dirty="0" err="1" smtClean="0"/>
              <a:t>Adv</a:t>
            </a:r>
            <a:r>
              <a:rPr lang="en-US" sz="2000" dirty="0" smtClean="0"/>
              <a:t>, Prep</a:t>
            </a:r>
            <a:endParaRPr lang="en-US" sz="2000" dirty="0"/>
          </a:p>
        </p:txBody>
      </p:sp>
      <p:sp>
        <p:nvSpPr>
          <p:cNvPr id="6" name="Left Brace 5"/>
          <p:cNvSpPr/>
          <p:nvPr/>
        </p:nvSpPr>
        <p:spPr>
          <a:xfrm rot="16200000">
            <a:off x="6733215" y="895747"/>
            <a:ext cx="298824" cy="3303448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05497" y="2639214"/>
            <a:ext cx="550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L=6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8860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263877"/>
          </a:xfrm>
        </p:spPr>
        <p:txBody>
          <a:bodyPr>
            <a:normAutofit/>
          </a:bodyPr>
          <a:lstStyle/>
          <a:p>
            <a:r>
              <a:rPr lang="en-US" dirty="0" smtClean="0"/>
              <a:t>Hamming Hinge Loss</a:t>
            </a:r>
            <a:br>
              <a:rPr lang="en-US" dirty="0" smtClean="0"/>
            </a:br>
            <a:r>
              <a:rPr lang="en-US" sz="3200" dirty="0" smtClean="0">
                <a:solidFill>
                  <a:srgbClr val="953735"/>
                </a:solidFill>
              </a:rPr>
              <a:t>(Structural SVM)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8124037"/>
              </p:ext>
            </p:extLst>
          </p:nvPr>
        </p:nvGraphicFramePr>
        <p:xfrm>
          <a:off x="977574" y="1687189"/>
          <a:ext cx="6923087" cy="172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7188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7574" y="1687189"/>
                        <a:ext cx="6923087" cy="172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5510956"/>
              </p:ext>
            </p:extLst>
          </p:nvPr>
        </p:nvGraphicFramePr>
        <p:xfrm>
          <a:off x="1464837" y="4827797"/>
          <a:ext cx="5873004" cy="9117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7189" name="Equation" r:id="rId5" imgW="3352800" imgH="520700" progId="Equation.3">
                  <p:embed/>
                </p:oleObj>
              </mc:Choice>
              <mc:Fallback>
                <p:oleObj name="Equation" r:id="rId5" imgW="33528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64837" y="4827797"/>
                        <a:ext cx="5873004" cy="9117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242791" y="5807332"/>
            <a:ext cx="48031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953735"/>
                </a:solidFill>
              </a:rPr>
              <a:t>C</a:t>
            </a:r>
            <a:r>
              <a:rPr lang="en-US" sz="2000" b="1" dirty="0" smtClean="0">
                <a:solidFill>
                  <a:srgbClr val="953735"/>
                </a:solidFill>
              </a:rPr>
              <a:t>ontinuous upper bound on Hamming </a:t>
            </a:r>
            <a:r>
              <a:rPr lang="en-US" sz="2000" b="1" dirty="0">
                <a:solidFill>
                  <a:srgbClr val="953735"/>
                </a:solidFill>
              </a:rPr>
              <a:t>L</a:t>
            </a:r>
            <a:r>
              <a:rPr lang="en-US" sz="2000" b="1" dirty="0" smtClean="0">
                <a:solidFill>
                  <a:srgbClr val="953735"/>
                </a:solidFill>
              </a:rPr>
              <a:t>oss!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86539" y="1854535"/>
            <a:ext cx="30238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Sometimes normalize by M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5186539" y="2267911"/>
            <a:ext cx="664325" cy="52089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9492444"/>
              </p:ext>
            </p:extLst>
          </p:nvPr>
        </p:nvGraphicFramePr>
        <p:xfrm>
          <a:off x="835342" y="3574010"/>
          <a:ext cx="2628900" cy="627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7190" name="Equation" r:id="rId7" imgW="1333500" imgH="317500" progId="Equation.3">
                  <p:embed/>
                </p:oleObj>
              </mc:Choice>
              <mc:Fallback>
                <p:oleObj name="Equation" r:id="rId7" imgW="13335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35342" y="3574010"/>
                        <a:ext cx="2628900" cy="627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9663086"/>
              </p:ext>
            </p:extLst>
          </p:nvPr>
        </p:nvGraphicFramePr>
        <p:xfrm>
          <a:off x="4238654" y="4090180"/>
          <a:ext cx="1828269" cy="748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7191" name="Equation" r:id="rId9" imgW="965200" imgH="393700" progId="Equation.3">
                  <p:embed/>
                </p:oleObj>
              </mc:Choice>
              <mc:Fallback>
                <p:oleObj name="Equation" r:id="rId9" imgW="965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238654" y="4090180"/>
                        <a:ext cx="1828269" cy="7485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3541721" y="3472837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14" name="Rectangle 13"/>
          <p:cNvSpPr/>
          <p:nvPr/>
        </p:nvSpPr>
        <p:spPr>
          <a:xfrm>
            <a:off x="570198" y="3408039"/>
            <a:ext cx="8107159" cy="141975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70198" y="4827797"/>
            <a:ext cx="8107159" cy="97953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000551"/>
              </p:ext>
            </p:extLst>
          </p:nvPr>
        </p:nvGraphicFramePr>
        <p:xfrm>
          <a:off x="4258091" y="3574010"/>
          <a:ext cx="3079750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7192" name="Equation" r:id="rId11" imgW="1562100" imgH="215900" progId="Equation.3">
                  <p:embed/>
                </p:oleObj>
              </mc:Choice>
              <mc:Fallback>
                <p:oleObj name="Equation" r:id="rId11" imgW="1562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258091" y="3574010"/>
                        <a:ext cx="3079750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3541721" y="4055962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19" name="TextBox 18"/>
          <p:cNvSpPr txBox="1"/>
          <p:nvPr/>
        </p:nvSpPr>
        <p:spPr>
          <a:xfrm>
            <a:off x="1095012" y="4208807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Learned Predictor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4210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4" grpId="0" animBg="1"/>
      <p:bldP spid="15" grpId="0" animBg="1"/>
      <p:bldP spid="18" grpId="0"/>
      <p:bldP spid="1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8"/>
          <p:cNvSpPr>
            <a:spLocks noGrp="1" noChangeArrowheads="1"/>
          </p:cNvSpPr>
          <p:nvPr>
            <p:ph type="body" idx="4294967295"/>
          </p:nvPr>
        </p:nvSpPr>
        <p:spPr>
          <a:xfrm>
            <a:off x="609600" y="1524000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1600" dirty="0" smtClean="0"/>
          </a:p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2000" dirty="0"/>
          </a:p>
          <a:p>
            <a:pPr eaLnBrk="1" hangingPunct="1">
              <a:buFontTx/>
              <a:buNone/>
            </a:pPr>
            <a:r>
              <a:rPr lang="en-US" sz="2200" dirty="0"/>
              <a:t>Suppose for </a:t>
            </a:r>
            <a:r>
              <a:rPr lang="en-US" sz="2200" dirty="0" smtClean="0"/>
              <a:t>incorrect y’=h(x</a:t>
            </a:r>
            <a:r>
              <a:rPr lang="en-US" sz="2200" baseline="-25000" dirty="0" smtClean="0"/>
              <a:t>i</a:t>
            </a:r>
            <a:r>
              <a:rPr lang="en-US" sz="2200" dirty="0" smtClean="0"/>
              <a:t>):</a:t>
            </a:r>
            <a:endParaRPr lang="en-US" sz="500" dirty="0"/>
          </a:p>
          <a:p>
            <a:pPr eaLnBrk="1" hangingPunct="1">
              <a:buFontTx/>
              <a:buNone/>
            </a:pPr>
            <a:r>
              <a:rPr lang="en-US" sz="2200" dirty="0"/>
              <a:t>Then:</a:t>
            </a: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1115283"/>
              </p:ext>
            </p:extLst>
          </p:nvPr>
        </p:nvGraphicFramePr>
        <p:xfrm>
          <a:off x="860425" y="1436890"/>
          <a:ext cx="7364413" cy="185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045" name="Equation" r:id="rId4" imgW="3581400" imgH="901700" progId="Equation.3">
                  <p:embed/>
                </p:oleObj>
              </mc:Choice>
              <mc:Fallback>
                <p:oleObj name="Equation" r:id="rId4" imgW="3581400" imgH="901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60425" y="1436890"/>
                        <a:ext cx="7364413" cy="185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98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Hamming Hinge Loss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8196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9363396"/>
              </p:ext>
            </p:extLst>
          </p:nvPr>
        </p:nvGraphicFramePr>
        <p:xfrm>
          <a:off x="792163" y="4766835"/>
          <a:ext cx="3703637" cy="92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046" name="Equation" r:id="rId6" imgW="1841500" imgH="457200" progId="Equation.3">
                  <p:embed/>
                </p:oleObj>
              </mc:Choice>
              <mc:Fallback>
                <p:oleObj name="Equation" r:id="rId6" imgW="18415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163" y="4766835"/>
                        <a:ext cx="3703637" cy="920750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7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7736854"/>
              </p:ext>
            </p:extLst>
          </p:nvPr>
        </p:nvGraphicFramePr>
        <p:xfrm>
          <a:off x="4937274" y="4008439"/>
          <a:ext cx="3531252" cy="17569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0047" name="Worksheet" r:id="rId8" imgW="4813300" imgH="2578100" progId="Excel.Sheet.8">
                  <p:embed/>
                </p:oleObj>
              </mc:Choice>
              <mc:Fallback>
                <p:oleObj name="Worksheet" r:id="rId8" imgW="4813300" imgH="2578100" progId="Excel.Sheet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37274" y="4008439"/>
                        <a:ext cx="3531252" cy="1756903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Left Brace 8"/>
          <p:cNvSpPr/>
          <p:nvPr/>
        </p:nvSpPr>
        <p:spPr>
          <a:xfrm rot="16200000">
            <a:off x="2095839" y="2799296"/>
            <a:ext cx="144235" cy="978126"/>
          </a:xfrm>
          <a:prstGeom prst="leftBrace">
            <a:avLst/>
          </a:prstGeom>
          <a:ln w="38100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616367" y="3368701"/>
            <a:ext cx="10951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Score(</a:t>
            </a:r>
            <a:r>
              <a:rPr lang="en-US" sz="2000" b="1" dirty="0" err="1" smtClean="0">
                <a:solidFill>
                  <a:srgbClr val="800000"/>
                </a:solidFill>
              </a:rPr>
              <a:t>y</a:t>
            </a:r>
            <a:r>
              <a:rPr lang="en-US" sz="2000" b="1" baseline="-25000" dirty="0" err="1">
                <a:solidFill>
                  <a:srgbClr val="800000"/>
                </a:solidFill>
              </a:rPr>
              <a:t>i</a:t>
            </a:r>
            <a:r>
              <a:rPr lang="en-US" sz="2000" b="1" dirty="0" smtClean="0">
                <a:solidFill>
                  <a:srgbClr val="800000"/>
                </a:solidFill>
              </a:rPr>
              <a:t>)</a:t>
            </a:r>
            <a:endParaRPr lang="en-US" sz="2000" b="1" dirty="0">
              <a:solidFill>
                <a:srgbClr val="8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940004" y="3372813"/>
            <a:ext cx="11647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Score(y</a:t>
            </a:r>
            <a:r>
              <a:rPr lang="en-US" sz="2000" b="1" baseline="30000" dirty="0" smtClean="0">
                <a:solidFill>
                  <a:srgbClr val="800000"/>
                </a:solidFill>
              </a:rPr>
              <a:t>’</a:t>
            </a:r>
            <a:r>
              <a:rPr lang="en-US" sz="2000" b="1" dirty="0" smtClean="0">
                <a:solidFill>
                  <a:srgbClr val="800000"/>
                </a:solidFill>
              </a:rPr>
              <a:t>)</a:t>
            </a:r>
            <a:endParaRPr lang="en-US" sz="2000" b="1" dirty="0">
              <a:solidFill>
                <a:srgbClr val="8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57316" y="3383213"/>
            <a:ext cx="96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Loss(y</a:t>
            </a:r>
            <a:r>
              <a:rPr lang="en-US" sz="2000" b="1" baseline="30000" dirty="0" smtClean="0">
                <a:solidFill>
                  <a:srgbClr val="800000"/>
                </a:solidFill>
              </a:rPr>
              <a:t>’</a:t>
            </a:r>
            <a:r>
              <a:rPr lang="en-US" sz="2000" b="1" dirty="0" smtClean="0">
                <a:solidFill>
                  <a:srgbClr val="800000"/>
                </a:solidFill>
              </a:rPr>
              <a:t>)</a:t>
            </a:r>
            <a:endParaRPr lang="en-US" sz="2000" b="1" dirty="0">
              <a:solidFill>
                <a:srgbClr val="8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846359" y="3384180"/>
            <a:ext cx="771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Slack</a:t>
            </a:r>
            <a:endParaRPr lang="en-US" sz="2000" b="1" dirty="0">
              <a:solidFill>
                <a:srgbClr val="800000"/>
              </a:solidFill>
            </a:endParaRPr>
          </a:p>
        </p:txBody>
      </p:sp>
      <p:sp>
        <p:nvSpPr>
          <p:cNvPr id="19" name="Left Brace 18"/>
          <p:cNvSpPr/>
          <p:nvPr/>
        </p:nvSpPr>
        <p:spPr>
          <a:xfrm rot="16200000">
            <a:off x="3448458" y="2799295"/>
            <a:ext cx="144235" cy="978126"/>
          </a:xfrm>
          <a:prstGeom prst="leftBrace">
            <a:avLst/>
          </a:prstGeom>
          <a:ln w="38100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eft Brace 19"/>
          <p:cNvSpPr/>
          <p:nvPr/>
        </p:nvSpPr>
        <p:spPr>
          <a:xfrm rot="16200000">
            <a:off x="4978231" y="2480668"/>
            <a:ext cx="144234" cy="1615375"/>
          </a:xfrm>
          <a:prstGeom prst="leftBrace">
            <a:avLst/>
          </a:prstGeom>
          <a:ln w="38100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Brace 20"/>
          <p:cNvSpPr/>
          <p:nvPr/>
        </p:nvSpPr>
        <p:spPr>
          <a:xfrm rot="16200000">
            <a:off x="6157614" y="3110559"/>
            <a:ext cx="144235" cy="355600"/>
          </a:xfrm>
          <a:prstGeom prst="leftBrace">
            <a:avLst/>
          </a:prstGeom>
          <a:ln w="38100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41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219422" y="5765342"/>
            <a:ext cx="48606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Slack variable upper bounds Hamming Loss!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063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OleChart spid="8197" grpId="0"/>
      <p:bldP spid="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315" y="809493"/>
            <a:ext cx="5420037" cy="58400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853" y="4367891"/>
            <a:ext cx="381000" cy="381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4869" y="4313364"/>
            <a:ext cx="381000" cy="381000"/>
          </a:xfrm>
          <a:prstGeom prst="rect">
            <a:avLst/>
          </a:prstGeom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3951638"/>
              </p:ext>
            </p:extLst>
          </p:nvPr>
        </p:nvGraphicFramePr>
        <p:xfrm>
          <a:off x="5919788" y="1505983"/>
          <a:ext cx="2803525" cy="185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556" name="Equation" r:id="rId6" imgW="1460500" imgH="965200" progId="Equation.3">
                  <p:embed/>
                </p:oleObj>
              </mc:Choice>
              <mc:Fallback>
                <p:oleObj name="Equation" r:id="rId6" imgW="1460500" imgH="965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19788" y="1505983"/>
                        <a:ext cx="2803525" cy="185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1933018" y="3761247"/>
            <a:ext cx="666158" cy="67342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769155" y="4653971"/>
            <a:ext cx="830021" cy="78110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946178" y="229705"/>
            <a:ext cx="5806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Recall: </a:t>
            </a:r>
            <a:r>
              <a:rPr lang="en-US" sz="2400" b="1" dirty="0" smtClean="0">
                <a:solidFill>
                  <a:schemeClr val="accent1"/>
                </a:solidFill>
              </a:rPr>
              <a:t>Soft-Margin Support Vector Machine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8792135"/>
              </p:ext>
            </p:extLst>
          </p:nvPr>
        </p:nvGraphicFramePr>
        <p:xfrm>
          <a:off x="1014301" y="4815671"/>
          <a:ext cx="307801" cy="4360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557" name="Equation" r:id="rId8" imgW="152400" imgH="215900" progId="Equation.3">
                  <p:embed/>
                </p:oleObj>
              </mc:Choice>
              <mc:Fallback>
                <p:oleObj name="Equation" r:id="rId8" imgW="152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14301" y="4815671"/>
                        <a:ext cx="307801" cy="4360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Arrow Connector 18"/>
          <p:cNvCxnSpPr>
            <a:stCxn id="16" idx="0"/>
          </p:cNvCxnSpPr>
          <p:nvPr/>
        </p:nvCxnSpPr>
        <p:spPr>
          <a:xfrm flipV="1">
            <a:off x="1168201" y="3947998"/>
            <a:ext cx="777977" cy="8676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6" idx="3"/>
          </p:cNvCxnSpPr>
          <p:nvPr/>
        </p:nvCxnSpPr>
        <p:spPr>
          <a:xfrm>
            <a:off x="1322102" y="5033697"/>
            <a:ext cx="756330" cy="657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481097" y="692069"/>
            <a:ext cx="1145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“Margin”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27" name="Straight Arrow Connector 26"/>
          <p:cNvCxnSpPr>
            <a:stCxn id="26" idx="1"/>
          </p:cNvCxnSpPr>
          <p:nvPr/>
        </p:nvCxnSpPr>
        <p:spPr>
          <a:xfrm flipH="1">
            <a:off x="4653935" y="892124"/>
            <a:ext cx="1827162" cy="394263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957312" y="4018034"/>
            <a:ext cx="28272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604A7B"/>
                </a:solidFill>
              </a:rPr>
              <a:t>Size of Margin </a:t>
            </a:r>
          </a:p>
          <a:p>
            <a:pPr algn="ctr"/>
            <a:r>
              <a:rPr lang="en-US" sz="2000" b="1" dirty="0" err="1" smtClean="0">
                <a:solidFill>
                  <a:srgbClr val="604A7B"/>
                </a:solidFill>
              </a:rPr>
              <a:t>vs</a:t>
            </a:r>
            <a:r>
              <a:rPr lang="en-US" sz="2000" b="1" dirty="0" smtClean="0">
                <a:solidFill>
                  <a:srgbClr val="604A7B"/>
                </a:solidFill>
              </a:rPr>
              <a:t> </a:t>
            </a:r>
          </a:p>
          <a:p>
            <a:pPr algn="ctr"/>
            <a:r>
              <a:rPr lang="en-US" sz="2000" b="1" dirty="0" smtClean="0">
                <a:solidFill>
                  <a:srgbClr val="604A7B"/>
                </a:solidFill>
              </a:rPr>
              <a:t>Size of Margin Violations</a:t>
            </a:r>
          </a:p>
          <a:p>
            <a:pPr algn="ctr"/>
            <a:r>
              <a:rPr lang="en-US" sz="2000" dirty="0" smtClean="0">
                <a:solidFill>
                  <a:srgbClr val="604A7B"/>
                </a:solidFill>
              </a:rPr>
              <a:t>(C controls trade-off)</a:t>
            </a:r>
            <a:endParaRPr lang="en-US" sz="2000" dirty="0">
              <a:solidFill>
                <a:srgbClr val="604A7B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048093" y="6456516"/>
            <a:ext cx="52116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Image Source</a:t>
            </a:r>
            <a:r>
              <a:rPr lang="en-US" sz="1400" dirty="0"/>
              <a:t>: http://</a:t>
            </a:r>
            <a:r>
              <a:rPr lang="en-US" sz="1400" dirty="0" err="1"/>
              <a:t>en.wikipedia.org</a:t>
            </a:r>
            <a:r>
              <a:rPr lang="en-US" sz="1400" dirty="0"/>
              <a:t>/wiki/</a:t>
            </a:r>
            <a:r>
              <a:rPr lang="en-US" sz="1400" dirty="0" err="1"/>
              <a:t>Support_vector_machine</a:t>
            </a: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198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43</a:t>
            </a:fld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867617" y="2307758"/>
            <a:ext cx="0" cy="40904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867617" y="6388222"/>
            <a:ext cx="4455759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3457550" y="3689076"/>
            <a:ext cx="324465" cy="599292"/>
            <a:chOff x="4078216" y="2146262"/>
            <a:chExt cx="324465" cy="599292"/>
          </a:xfrm>
        </p:grpSpPr>
        <p:sp>
          <p:nvSpPr>
            <p:cNvPr id="17" name="TextBox 16"/>
            <p:cNvSpPr txBox="1"/>
            <p:nvPr/>
          </p:nvSpPr>
          <p:spPr>
            <a:xfrm>
              <a:off x="4078216" y="2146262"/>
              <a:ext cx="3244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y</a:t>
              </a:r>
              <a:r>
                <a:rPr lang="en-US" baseline="-25000" dirty="0" err="1" smtClean="0"/>
                <a:t>i</a:t>
              </a:r>
              <a:endParaRPr lang="en-US" baseline="-25000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4139178" y="2528414"/>
              <a:ext cx="217147" cy="217140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Oval 18"/>
          <p:cNvSpPr/>
          <p:nvPr/>
        </p:nvSpPr>
        <p:spPr>
          <a:xfrm>
            <a:off x="1297277" y="3533990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597908" y="5529581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075191" y="2666605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603800" y="485166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09748" y="3601058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1422048" y="308607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4161717" y="4765815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409307" y="5773640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518436" y="318100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2671597"/>
              </p:ext>
            </p:extLst>
          </p:nvPr>
        </p:nvGraphicFramePr>
        <p:xfrm>
          <a:off x="1119574" y="308267"/>
          <a:ext cx="6919912" cy="172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483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9574" y="308267"/>
                        <a:ext cx="6919912" cy="172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9930002"/>
              </p:ext>
            </p:extLst>
          </p:nvPr>
        </p:nvGraphicFramePr>
        <p:xfrm>
          <a:off x="5569386" y="2069585"/>
          <a:ext cx="3043311" cy="8255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484" name="Equation" r:id="rId5" imgW="1778000" imgH="482600" progId="Equation.3">
                  <p:embed/>
                </p:oleObj>
              </mc:Choice>
              <mc:Fallback>
                <p:oleObj name="Equation" r:id="rId5" imgW="17780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69386" y="2069585"/>
                        <a:ext cx="3043311" cy="8255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" name="Left Brace 54"/>
          <p:cNvSpPr/>
          <p:nvPr/>
        </p:nvSpPr>
        <p:spPr>
          <a:xfrm rot="16200000">
            <a:off x="7630631" y="2106467"/>
            <a:ext cx="143369" cy="166788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6069953" y="2980952"/>
            <a:ext cx="2616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High Dimensional </a:t>
            </a:r>
            <a:r>
              <a:rPr lang="en-US" sz="2000" dirty="0"/>
              <a:t>P</a:t>
            </a:r>
            <a:r>
              <a:rPr lang="en-US" sz="2000" dirty="0" smtClean="0"/>
              <a:t>oint</a:t>
            </a:r>
            <a:endParaRPr lang="en-US" sz="2000" dirty="0"/>
          </a:p>
        </p:txBody>
      </p:sp>
      <p:sp>
        <p:nvSpPr>
          <p:cNvPr id="57" name="Oval 56"/>
          <p:cNvSpPr/>
          <p:nvPr/>
        </p:nvSpPr>
        <p:spPr>
          <a:xfrm>
            <a:off x="2489546" y="381245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2870812" y="506827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2365967" y="511263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148820" y="441097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1096328" y="4463292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1054922" y="598320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1723466" y="565749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3503331" y="609177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1054922" y="522120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4658788" y="514107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4122383" y="580989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691930" y="3133880"/>
            <a:ext cx="36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w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2235380" y="3086079"/>
            <a:ext cx="2640555" cy="35686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5448076" y="213180"/>
            <a:ext cx="33042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Soft-Margin Structural </a:t>
            </a:r>
          </a:p>
          <a:p>
            <a:r>
              <a:rPr lang="en-US" sz="2400" b="1" dirty="0" smtClean="0">
                <a:solidFill>
                  <a:schemeClr val="accent1"/>
                </a:solidFill>
              </a:rPr>
              <a:t>Support Vector Machine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3794091" y="4313469"/>
            <a:ext cx="217147" cy="217140"/>
          </a:xfrm>
          <a:prstGeom prst="ellipse">
            <a:avLst/>
          </a:prstGeom>
          <a:noFill/>
          <a:ln w="254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/>
          <p:cNvCxnSpPr>
            <a:endCxn id="52" idx="1"/>
          </p:cNvCxnSpPr>
          <p:nvPr/>
        </p:nvCxnSpPr>
        <p:spPr>
          <a:xfrm>
            <a:off x="3720912" y="4258208"/>
            <a:ext cx="104979" cy="8706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endCxn id="73" idx="1"/>
          </p:cNvCxnSpPr>
          <p:nvPr/>
        </p:nvCxnSpPr>
        <p:spPr>
          <a:xfrm>
            <a:off x="3181273" y="4588440"/>
            <a:ext cx="286568" cy="24123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2983610" y="4410180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3436041" y="4797877"/>
            <a:ext cx="217147" cy="21714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Left Brace 74"/>
          <p:cNvSpPr/>
          <p:nvPr/>
        </p:nvSpPr>
        <p:spPr>
          <a:xfrm rot="16200000">
            <a:off x="3016275" y="659081"/>
            <a:ext cx="143368" cy="2314396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Arrow Connector 75"/>
          <p:cNvCxnSpPr>
            <a:stCxn id="75" idx="1"/>
          </p:cNvCxnSpPr>
          <p:nvPr/>
        </p:nvCxnSpPr>
        <p:spPr>
          <a:xfrm>
            <a:off x="3087959" y="1887963"/>
            <a:ext cx="369591" cy="264264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Left Brace 76"/>
          <p:cNvSpPr/>
          <p:nvPr/>
        </p:nvSpPr>
        <p:spPr>
          <a:xfrm rot="2143300">
            <a:off x="3529221" y="4360053"/>
            <a:ext cx="122674" cy="39724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79"/>
          <p:cNvCxnSpPr>
            <a:stCxn id="78" idx="1"/>
            <a:endCxn id="59" idx="5"/>
          </p:cNvCxnSpPr>
          <p:nvPr/>
        </p:nvCxnSpPr>
        <p:spPr>
          <a:xfrm>
            <a:off x="4300654" y="3703942"/>
            <a:ext cx="543481" cy="41797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Oval 58"/>
          <p:cNvSpPr/>
          <p:nvPr/>
        </p:nvSpPr>
        <p:spPr>
          <a:xfrm>
            <a:off x="4658788" y="3936578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Left Brace 80"/>
          <p:cNvSpPr/>
          <p:nvPr/>
        </p:nvSpPr>
        <p:spPr>
          <a:xfrm rot="2143300">
            <a:off x="3960049" y="3775090"/>
            <a:ext cx="165695" cy="512959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4268854" y="3672143"/>
            <a:ext cx="217147" cy="21714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>
            <a:off x="2735583" y="4092827"/>
            <a:ext cx="346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y’</a:t>
            </a:r>
            <a:endParaRPr lang="en-US" baseline="-25000" dirty="0"/>
          </a:p>
        </p:txBody>
      </p:sp>
      <p:sp>
        <p:nvSpPr>
          <p:cNvPr id="92" name="TextBox 91"/>
          <p:cNvSpPr txBox="1"/>
          <p:nvPr/>
        </p:nvSpPr>
        <p:spPr>
          <a:xfrm>
            <a:off x="4837624" y="3873742"/>
            <a:ext cx="346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dirty="0" smtClean="0"/>
              <a:t>’</a:t>
            </a:r>
            <a:endParaRPr lang="en-US" baseline="-25000" dirty="0"/>
          </a:p>
        </p:txBody>
      </p:sp>
      <p:grpSp>
        <p:nvGrpSpPr>
          <p:cNvPr id="103" name="Group 102"/>
          <p:cNvGrpSpPr/>
          <p:nvPr/>
        </p:nvGrpSpPr>
        <p:grpSpPr>
          <a:xfrm>
            <a:off x="3597908" y="2434774"/>
            <a:ext cx="1614073" cy="546178"/>
            <a:chOff x="3657785" y="2123871"/>
            <a:chExt cx="1614073" cy="546178"/>
          </a:xfrm>
        </p:grpSpPr>
        <p:sp>
          <p:nvSpPr>
            <p:cNvPr id="94" name="TextBox 93"/>
            <p:cNvSpPr txBox="1"/>
            <p:nvPr/>
          </p:nvSpPr>
          <p:spPr>
            <a:xfrm>
              <a:off x="3657785" y="2158823"/>
              <a:ext cx="6630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≤0</a:t>
              </a:r>
              <a:r>
                <a:rPr lang="en-US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dirty="0"/>
            </a:p>
          </p:txBody>
        </p:sp>
        <p:graphicFrame>
          <p:nvGraphicFramePr>
            <p:cNvPr id="97" name="Object 9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236461992"/>
                </p:ext>
              </p:extLst>
            </p:nvPr>
          </p:nvGraphicFramePr>
          <p:xfrm>
            <a:off x="4224832" y="2178263"/>
            <a:ext cx="1047026" cy="49178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74485" name="Equation" r:id="rId7" imgW="838200" imgH="393700" progId="Equation.3">
                    <p:embed/>
                  </p:oleObj>
                </mc:Choice>
                <mc:Fallback>
                  <p:oleObj name="Equation" r:id="rId7" imgW="8382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224832" y="2178263"/>
                          <a:ext cx="1047026" cy="49178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2" name="Rectangle 101"/>
            <p:cNvSpPr/>
            <p:nvPr/>
          </p:nvSpPr>
          <p:spPr>
            <a:xfrm>
              <a:off x="3701194" y="2123871"/>
              <a:ext cx="1568874" cy="546178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>
            <a:stCxn id="75" idx="1"/>
          </p:cNvCxnSpPr>
          <p:nvPr/>
        </p:nvCxnSpPr>
        <p:spPr>
          <a:xfrm>
            <a:off x="3087959" y="1887963"/>
            <a:ext cx="870931" cy="204861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102" idx="2"/>
          </p:cNvCxnSpPr>
          <p:nvPr/>
        </p:nvCxnSpPr>
        <p:spPr>
          <a:xfrm flipH="1">
            <a:off x="4011238" y="2980952"/>
            <a:ext cx="414516" cy="770178"/>
          </a:xfrm>
          <a:prstGeom prst="straightConnector1">
            <a:avLst/>
          </a:prstGeom>
          <a:grpFill/>
          <a:ln>
            <a:solidFill>
              <a:schemeClr val="accent4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 flipV="1">
            <a:off x="4726078" y="1998305"/>
            <a:ext cx="107137" cy="436469"/>
          </a:xfrm>
          <a:prstGeom prst="straightConnector1">
            <a:avLst/>
          </a:prstGeom>
          <a:grpFill/>
          <a:ln>
            <a:solidFill>
              <a:schemeClr val="accent4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>
            <a:off x="5098072" y="3882171"/>
            <a:ext cx="362410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604A7B"/>
                </a:solidFill>
              </a:rPr>
              <a:t>Size </a:t>
            </a:r>
            <a:r>
              <a:rPr lang="en-US" sz="2000" b="1" dirty="0">
                <a:solidFill>
                  <a:srgbClr val="604A7B"/>
                </a:solidFill>
              </a:rPr>
              <a:t>of Margin </a:t>
            </a:r>
          </a:p>
          <a:p>
            <a:pPr algn="ctr"/>
            <a:r>
              <a:rPr lang="en-US" sz="2000" b="1" dirty="0" err="1">
                <a:solidFill>
                  <a:srgbClr val="604A7B"/>
                </a:solidFill>
              </a:rPr>
              <a:t>vs</a:t>
            </a:r>
            <a:r>
              <a:rPr lang="en-US" sz="2000" b="1" dirty="0">
                <a:solidFill>
                  <a:srgbClr val="604A7B"/>
                </a:solidFill>
              </a:rPr>
              <a:t> </a:t>
            </a:r>
          </a:p>
          <a:p>
            <a:pPr algn="ctr"/>
            <a:r>
              <a:rPr lang="en-US" sz="2000" b="1" dirty="0">
                <a:solidFill>
                  <a:srgbClr val="604A7B"/>
                </a:solidFill>
              </a:rPr>
              <a:t>Size of Margin Violations</a:t>
            </a:r>
          </a:p>
          <a:p>
            <a:pPr algn="ctr"/>
            <a:r>
              <a:rPr lang="en-US" sz="2000" dirty="0">
                <a:solidFill>
                  <a:srgbClr val="604A7B"/>
                </a:solidFill>
              </a:rPr>
              <a:t>(C controls trade-off</a:t>
            </a:r>
            <a:r>
              <a:rPr lang="en-US" sz="2000" dirty="0" smtClean="0">
                <a:solidFill>
                  <a:srgbClr val="604A7B"/>
                </a:solidFill>
              </a:rPr>
              <a:t>)</a:t>
            </a:r>
          </a:p>
          <a:p>
            <a:pPr algn="ctr"/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(</a:t>
            </a: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Scale margin by 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Hamming </a:t>
            </a: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Loss)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endParaRPr lang="en-US" sz="2000" dirty="0">
              <a:solidFill>
                <a:srgbClr val="604A7B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5569386" y="2029118"/>
            <a:ext cx="3043310" cy="136902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836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3" grpId="0" animBg="1"/>
      <p:bldP spid="39" grpId="0" animBg="1"/>
      <p:bldP spid="42" grpId="0" animBg="1"/>
      <p:bldP spid="43" grpId="0" animBg="1"/>
      <p:bldP spid="44" grpId="0" animBg="1"/>
      <p:bldP spid="45" grpId="0" animBg="1"/>
      <p:bldP spid="57" grpId="0" animBg="1"/>
      <p:bldP spid="60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25" grpId="0"/>
      <p:bldP spid="52" grpId="0" animBg="1"/>
      <p:bldP spid="41" grpId="0" animBg="1"/>
      <p:bldP spid="73" grpId="0" animBg="1"/>
      <p:bldP spid="75" grpId="0" animBg="1"/>
      <p:bldP spid="77" grpId="0" animBg="1"/>
      <p:bldP spid="59" grpId="0" animBg="1"/>
      <p:bldP spid="81" grpId="0" animBg="1"/>
      <p:bldP spid="78" grpId="0" animBg="1"/>
      <p:bldP spid="91" grpId="0"/>
      <p:bldP spid="92" grpId="0"/>
      <p:bldP spid="12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Reduction to Independent Multiclass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44</a:t>
            </a:fld>
            <a:endParaRPr lang="en-US"/>
          </a:p>
        </p:txBody>
      </p:sp>
      <p:graphicFrame>
        <p:nvGraphicFramePr>
          <p:cNvPr id="13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3061481"/>
              </p:ext>
            </p:extLst>
          </p:nvPr>
        </p:nvGraphicFramePr>
        <p:xfrm>
          <a:off x="2218967" y="3484469"/>
          <a:ext cx="2799029" cy="843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116" name="Equation" r:id="rId3" imgW="1600200" imgH="482600" progId="Equation.3">
                  <p:embed/>
                </p:oleObj>
              </mc:Choice>
              <mc:Fallback>
                <p:oleObj name="Equation" r:id="rId3" imgW="16002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18967" y="3484469"/>
                        <a:ext cx="2799029" cy="843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1804710"/>
              </p:ext>
            </p:extLst>
          </p:nvPr>
        </p:nvGraphicFramePr>
        <p:xfrm>
          <a:off x="1385221" y="1333401"/>
          <a:ext cx="6739636" cy="1676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117" name="Equation" r:id="rId5" imgW="3365500" imgH="838200" progId="Equation.3">
                  <p:embed/>
                </p:oleObj>
              </mc:Choice>
              <mc:Fallback>
                <p:oleObj name="Equation" r:id="rId5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85221" y="1333401"/>
                        <a:ext cx="6739636" cy="1676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50141" y="3654512"/>
            <a:ext cx="1158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Suppose:</a:t>
            </a:r>
            <a:endParaRPr lang="en-US" sz="20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396543" y="4517934"/>
            <a:ext cx="2186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No pairwise features.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722152" y="4091697"/>
            <a:ext cx="272133" cy="47341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7526888"/>
              </p:ext>
            </p:extLst>
          </p:nvPr>
        </p:nvGraphicFramePr>
        <p:xfrm>
          <a:off x="5742996" y="3171413"/>
          <a:ext cx="2404561" cy="1446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118" name="Equation" r:id="rId7" imgW="1689100" imgH="1016000" progId="Equation.3">
                  <p:embed/>
                </p:oleObj>
              </mc:Choice>
              <mc:Fallback>
                <p:oleObj name="Equation" r:id="rId7" imgW="1689100" imgH="1016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742996" y="3171413"/>
                        <a:ext cx="2404561" cy="1446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742996" y="4517934"/>
            <a:ext cx="2790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Stack features ϕ</a:t>
            </a:r>
            <a:r>
              <a:rPr lang="en-US" baseline="-25000" dirty="0" smtClean="0">
                <a:solidFill>
                  <a:schemeClr val="accent2">
                    <a:lumMod val="75000"/>
                  </a:schemeClr>
                </a:solidFill>
              </a:rPr>
              <a:t>1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dirty="0" err="1" smtClean="0">
                <a:solidFill>
                  <a:schemeClr val="accent2">
                    <a:lumMod val="75000"/>
                  </a:schemeClr>
                </a:solidFill>
              </a:rPr>
              <a:t>x</a:t>
            </a:r>
            <a:r>
              <a:rPr lang="en-US" baseline="30000" dirty="0" err="1" smtClean="0">
                <a:solidFill>
                  <a:schemeClr val="accent2">
                    <a:lumMod val="75000"/>
                  </a:schemeClr>
                </a:solidFill>
              </a:rPr>
              <a:t>j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) L times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3973412"/>
              </p:ext>
            </p:extLst>
          </p:nvPr>
        </p:nvGraphicFramePr>
        <p:xfrm>
          <a:off x="1596472" y="5246069"/>
          <a:ext cx="4571882" cy="581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119" name="Equation" r:id="rId9" imgW="2197100" imgH="279400" progId="Equation.3">
                  <p:embed/>
                </p:oleObj>
              </mc:Choice>
              <mc:Fallback>
                <p:oleObj name="Equation" r:id="rId9" imgW="2197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96472" y="5246069"/>
                        <a:ext cx="4571882" cy="5813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Freeform 19"/>
          <p:cNvSpPr/>
          <p:nvPr/>
        </p:nvSpPr>
        <p:spPr>
          <a:xfrm>
            <a:off x="857203" y="2727972"/>
            <a:ext cx="739270" cy="2747412"/>
          </a:xfrm>
          <a:custGeom>
            <a:avLst/>
            <a:gdLst>
              <a:gd name="connsiteX0" fmla="*/ 561778 w 833911"/>
              <a:gd name="connsiteY0" fmla="*/ 0 h 2831648"/>
              <a:gd name="connsiteX1" fmla="*/ 4553 w 833911"/>
              <a:gd name="connsiteY1" fmla="*/ 1321868 h 2831648"/>
              <a:gd name="connsiteX2" fmla="*/ 833911 w 833911"/>
              <a:gd name="connsiteY2" fmla="*/ 2831648 h 283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3911" h="2831648">
                <a:moveTo>
                  <a:pt x="561778" y="0"/>
                </a:moveTo>
                <a:cubicBezTo>
                  <a:pt x="260487" y="424963"/>
                  <a:pt x="-40803" y="849927"/>
                  <a:pt x="4553" y="1321868"/>
                </a:cubicBezTo>
                <a:cubicBezTo>
                  <a:pt x="49908" y="1793809"/>
                  <a:pt x="441909" y="2312728"/>
                  <a:pt x="833911" y="2831648"/>
                </a:cubicBezTo>
              </a:path>
            </a:pathLst>
          </a:cu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514808" y="5776445"/>
            <a:ext cx="6239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Decompose constraints to multiclass hinge loss per token!</a:t>
            </a:r>
            <a:endParaRPr lang="en-US" sz="2000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000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5" grpId="0"/>
      <p:bldP spid="18" grpId="0"/>
      <p:bldP spid="20" grpId="0" animBg="1"/>
      <p:bldP spid="2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Story So Far: </a:t>
            </a:r>
            <a:r>
              <a:rPr lang="en-US" dirty="0" smtClean="0"/>
              <a:t>Structural SVMs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Same model class as CRFs: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Same prediction (given trained model):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Train to minimize Hamming Hinge Loss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45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011020"/>
              </p:ext>
            </p:extLst>
          </p:nvPr>
        </p:nvGraphicFramePr>
        <p:xfrm>
          <a:off x="2540934" y="2252821"/>
          <a:ext cx="4172153" cy="10785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851" name="Equation" r:id="rId3" imgW="1866900" imgH="482600" progId="Equation.3">
                  <p:embed/>
                </p:oleObj>
              </mc:Choice>
              <mc:Fallback>
                <p:oleObj name="Equation" r:id="rId3" imgW="1866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40934" y="2252821"/>
                        <a:ext cx="4172153" cy="10785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153120"/>
              </p:ext>
            </p:extLst>
          </p:nvPr>
        </p:nvGraphicFramePr>
        <p:xfrm>
          <a:off x="2760664" y="4194480"/>
          <a:ext cx="3382987" cy="7773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852" name="Equation" r:id="rId5" imgW="1333500" imgH="304800" progId="Equation.3">
                  <p:embed/>
                </p:oleObj>
              </mc:Choice>
              <mc:Fallback>
                <p:oleObj name="Equation" r:id="rId5" imgW="13335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60664" y="4194480"/>
                        <a:ext cx="3382987" cy="7773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553200" y="1435651"/>
            <a:ext cx="1985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Linear </a:t>
            </a:r>
            <a:r>
              <a:rPr lang="en-US" sz="2000" dirty="0" err="1" smtClean="0">
                <a:solidFill>
                  <a:srgbClr val="953735"/>
                </a:solidFill>
              </a:rPr>
              <a:t>w.r.t</a:t>
            </a:r>
            <a:r>
              <a:rPr lang="en-US" sz="2000" dirty="0" smtClean="0">
                <a:solidFill>
                  <a:srgbClr val="953735"/>
                </a:solidFill>
              </a:rPr>
              <a:t>.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pairwise features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6284981" y="2143537"/>
            <a:ext cx="673854" cy="36412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404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is Hinge Loss Better?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Original Hinge </a:t>
            </a:r>
            <a:r>
              <a:rPr lang="en-US" dirty="0"/>
              <a:t>L</a:t>
            </a:r>
            <a:r>
              <a:rPr lang="en-US" dirty="0" smtClean="0"/>
              <a:t>oss </a:t>
            </a:r>
          </a:p>
          <a:p>
            <a:pPr lvl="1"/>
            <a:r>
              <a:rPr lang="en-US" sz="2400" dirty="0"/>
              <a:t>E</a:t>
            </a:r>
            <a:r>
              <a:rPr lang="en-US" sz="2400" dirty="0" smtClean="0"/>
              <a:t>ncourages margin between positive &amp; negative examples</a:t>
            </a:r>
          </a:p>
          <a:p>
            <a:endParaRPr lang="en-US" sz="2000" dirty="0" smtClean="0"/>
          </a:p>
          <a:p>
            <a:r>
              <a:rPr lang="en-US" dirty="0" smtClean="0"/>
              <a:t>Hamming Hinge Loss:</a:t>
            </a:r>
          </a:p>
          <a:p>
            <a:pPr lvl="1"/>
            <a:r>
              <a:rPr lang="en-US" sz="2400" dirty="0"/>
              <a:t>E</a:t>
            </a:r>
            <a:r>
              <a:rPr lang="en-US" sz="2400" dirty="0" smtClean="0"/>
              <a:t>ncourages margin between correct y &amp; suboptimal y’</a:t>
            </a:r>
          </a:p>
          <a:p>
            <a:pPr lvl="1"/>
            <a:r>
              <a:rPr lang="en-US" sz="2400" dirty="0" smtClean="0"/>
              <a:t>Margin scaled by hamming loss</a:t>
            </a:r>
          </a:p>
          <a:p>
            <a:pPr lvl="1"/>
            <a:endParaRPr lang="en-US" sz="2000" dirty="0"/>
          </a:p>
          <a:p>
            <a:r>
              <a:rPr lang="en-US" dirty="0" smtClean="0"/>
              <a:t>Tend to outperform CRFs when margin exists</a:t>
            </a:r>
          </a:p>
          <a:p>
            <a:pPr lvl="1"/>
            <a:r>
              <a:rPr lang="en-US" sz="2400" dirty="0" smtClean="0"/>
              <a:t>(with small slack…)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299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Training </a:t>
            </a:r>
            <a:r>
              <a:rPr lang="en-US" dirty="0" smtClean="0"/>
              <a:t>Structural SVMs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37069"/>
            <a:ext cx="8229600" cy="2789094"/>
          </a:xfrm>
        </p:spPr>
        <p:txBody>
          <a:bodyPr/>
          <a:lstStyle/>
          <a:p>
            <a:r>
              <a:rPr lang="en-US" dirty="0" smtClean="0"/>
              <a:t>How many y’ are there?</a:t>
            </a:r>
          </a:p>
          <a:p>
            <a:pPr lvl="1"/>
            <a:r>
              <a:rPr lang="en-US" b="1" dirty="0" smtClean="0"/>
              <a:t>Exponential!</a:t>
            </a:r>
          </a:p>
          <a:p>
            <a:pPr lvl="1"/>
            <a:endParaRPr lang="en-US" sz="2000" b="1" dirty="0"/>
          </a:p>
          <a:p>
            <a:r>
              <a:rPr lang="en-US" dirty="0" smtClean="0"/>
              <a:t>Intractable to enumerate constraints…</a:t>
            </a:r>
          </a:p>
          <a:p>
            <a:pPr lvl="1"/>
            <a:r>
              <a:rPr lang="en-US" dirty="0" smtClean="0"/>
              <a:t>…let alone solve the optimization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47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9420827"/>
              </p:ext>
            </p:extLst>
          </p:nvPr>
        </p:nvGraphicFramePr>
        <p:xfrm>
          <a:off x="1385221" y="1417638"/>
          <a:ext cx="6739636" cy="1676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487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85221" y="1417638"/>
                        <a:ext cx="6739636" cy="1676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751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Approximate Hinge Loss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Choose tolerate </a:t>
            </a:r>
            <a:r>
              <a:rPr lang="el-GR" sz="2400" dirty="0" smtClean="0"/>
              <a:t>ε</a:t>
            </a:r>
            <a:r>
              <a:rPr lang="en-US" sz="2400" dirty="0" smtClean="0"/>
              <a:t>&gt;0: 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1688976"/>
              </p:ext>
            </p:extLst>
          </p:nvPr>
        </p:nvGraphicFramePr>
        <p:xfrm>
          <a:off x="1120774" y="2131835"/>
          <a:ext cx="7088537" cy="17022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823" name="Equation" r:id="rId3" imgW="3746500" imgH="901700" progId="Equation.3">
                  <p:embed/>
                </p:oleObj>
              </mc:Choice>
              <mc:Fallback>
                <p:oleObj name="Equation" r:id="rId3" imgW="3746500" imgH="901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20774" y="2131835"/>
                        <a:ext cx="7088537" cy="17022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3278557" y="2002241"/>
            <a:ext cx="3025862" cy="121171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4205680"/>
              </p:ext>
            </p:extLst>
          </p:nvPr>
        </p:nvGraphicFramePr>
        <p:xfrm>
          <a:off x="1209675" y="5257410"/>
          <a:ext cx="6229350" cy="911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824" name="Equation" r:id="rId5" imgW="3556000" imgH="520700" progId="Equation.3">
                  <p:embed/>
                </p:oleObj>
              </mc:Choice>
              <mc:Fallback>
                <p:oleObj name="Equation" r:id="rId5" imgW="35560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09675" y="5257410"/>
                        <a:ext cx="6229350" cy="911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370004"/>
              </p:ext>
            </p:extLst>
          </p:nvPr>
        </p:nvGraphicFramePr>
        <p:xfrm>
          <a:off x="757944" y="4003542"/>
          <a:ext cx="2628900" cy="627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825" name="Equation" r:id="rId7" imgW="1333500" imgH="317500" progId="Equation.3">
                  <p:embed/>
                </p:oleObj>
              </mc:Choice>
              <mc:Fallback>
                <p:oleObj name="Equation" r:id="rId7" imgW="13335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57944" y="4003542"/>
                        <a:ext cx="2628900" cy="627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4320666"/>
              </p:ext>
            </p:extLst>
          </p:nvPr>
        </p:nvGraphicFramePr>
        <p:xfrm>
          <a:off x="3979863" y="4519223"/>
          <a:ext cx="219075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826" name="Equation" r:id="rId9" imgW="1155700" imgH="393700" progId="Equation.3">
                  <p:embed/>
                </p:oleObj>
              </mc:Choice>
              <mc:Fallback>
                <p:oleObj name="Equation" r:id="rId9" imgW="1155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979863" y="4519223"/>
                        <a:ext cx="2190750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3464323" y="3902369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14" name="Rectangle 13"/>
          <p:cNvSpPr/>
          <p:nvPr/>
        </p:nvSpPr>
        <p:spPr>
          <a:xfrm>
            <a:off x="492800" y="3837571"/>
            <a:ext cx="8107159" cy="141975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92800" y="5257329"/>
            <a:ext cx="8107159" cy="97953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1496833"/>
              </p:ext>
            </p:extLst>
          </p:nvPr>
        </p:nvGraphicFramePr>
        <p:xfrm>
          <a:off x="4180693" y="4003542"/>
          <a:ext cx="3079750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827" name="Equation" r:id="rId11" imgW="1562100" imgH="215900" progId="Equation.3">
                  <p:embed/>
                </p:oleObj>
              </mc:Choice>
              <mc:Fallback>
                <p:oleObj name="Equation" r:id="rId11" imgW="1562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180693" y="4003542"/>
                        <a:ext cx="3079750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3464323" y="4485494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18" name="TextBox 17"/>
          <p:cNvSpPr txBox="1"/>
          <p:nvPr/>
        </p:nvSpPr>
        <p:spPr>
          <a:xfrm>
            <a:off x="1017614" y="4638339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Learned Predictor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9089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  <p:bldP spid="15" grpId="0" animBg="1"/>
      <p:bldP spid="17" grpId="0"/>
      <p:bldP spid="1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8"/>
          <p:cNvSpPr>
            <a:spLocks noGrp="1" noChangeArrowheads="1"/>
          </p:cNvSpPr>
          <p:nvPr>
            <p:ph type="body" idx="4294967295"/>
          </p:nvPr>
        </p:nvSpPr>
        <p:spPr>
          <a:xfrm>
            <a:off x="609600" y="1524000"/>
            <a:ext cx="8229600" cy="4525963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1600" dirty="0" smtClean="0"/>
          </a:p>
          <a:p>
            <a:pPr eaLnBrk="1" hangingPunct="1">
              <a:buFontTx/>
              <a:buNone/>
            </a:pPr>
            <a:endParaRPr lang="en-US" sz="1600" dirty="0"/>
          </a:p>
          <a:p>
            <a:pPr eaLnBrk="1" hangingPunct="1">
              <a:buFontTx/>
              <a:buNone/>
            </a:pPr>
            <a:endParaRPr lang="en-US" sz="2800" dirty="0"/>
          </a:p>
          <a:p>
            <a:pPr eaLnBrk="1" hangingPunct="1">
              <a:buFontTx/>
              <a:buNone/>
            </a:pPr>
            <a:r>
              <a:rPr lang="en-US" sz="2200" dirty="0"/>
              <a:t>Suppose for </a:t>
            </a:r>
            <a:r>
              <a:rPr lang="en-US" sz="2200" dirty="0" smtClean="0"/>
              <a:t>incorrect y’=h(x</a:t>
            </a:r>
            <a:r>
              <a:rPr lang="en-US" sz="2200" baseline="-25000" dirty="0" smtClean="0"/>
              <a:t>i</a:t>
            </a:r>
            <a:r>
              <a:rPr lang="en-US" sz="2200" dirty="0" smtClean="0"/>
              <a:t>):</a:t>
            </a:r>
            <a:endParaRPr lang="en-US" sz="2200" dirty="0"/>
          </a:p>
          <a:p>
            <a:pPr eaLnBrk="1" hangingPunct="1">
              <a:buFontTx/>
              <a:buNone/>
            </a:pPr>
            <a:endParaRPr lang="en-US" sz="500" dirty="0"/>
          </a:p>
          <a:p>
            <a:pPr eaLnBrk="1" hangingPunct="1">
              <a:buFontTx/>
              <a:buNone/>
            </a:pPr>
            <a:r>
              <a:rPr lang="en-US" sz="2200" dirty="0"/>
              <a:t>Then:</a:t>
            </a: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5683454"/>
              </p:ext>
            </p:extLst>
          </p:nvPr>
        </p:nvGraphicFramePr>
        <p:xfrm>
          <a:off x="730250" y="1436688"/>
          <a:ext cx="7626350" cy="185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1030" name="Equation" r:id="rId4" imgW="3708400" imgH="901700" progId="Equation.3">
                  <p:embed/>
                </p:oleObj>
              </mc:Choice>
              <mc:Fallback>
                <p:oleObj name="Equation" r:id="rId4" imgW="3708400" imgH="901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0250" y="1436688"/>
                        <a:ext cx="7626350" cy="185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98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Approximate Hinge Loss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8196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8796846"/>
              </p:ext>
            </p:extLst>
          </p:nvPr>
        </p:nvGraphicFramePr>
        <p:xfrm>
          <a:off x="853136" y="5094288"/>
          <a:ext cx="3148865" cy="8113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1031" name="Equation" r:id="rId6" imgW="1778000" imgH="457200" progId="Equation.3">
                  <p:embed/>
                </p:oleObj>
              </mc:Choice>
              <mc:Fallback>
                <p:oleObj name="Equation" r:id="rId6" imgW="17780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3136" y="5094288"/>
                        <a:ext cx="3148865" cy="811342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7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4188238"/>
              </p:ext>
            </p:extLst>
          </p:nvPr>
        </p:nvGraphicFramePr>
        <p:xfrm>
          <a:off x="4806950" y="4008438"/>
          <a:ext cx="3879850" cy="204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1032" name="Worksheet" r:id="rId8" imgW="4813300" imgH="2578100" progId="Excel.Sheet.8">
                  <p:embed/>
                </p:oleObj>
              </mc:Choice>
              <mc:Fallback>
                <p:oleObj name="Worksheet" r:id="rId8" imgW="4813300" imgH="2578100" progId="Excel.Sheet.8">
                  <p:embed/>
                  <p:pic>
                    <p:nvPicPr>
                      <p:cNvPr id="0" name=""/>
                      <p:cNvPicPr>
                        <a:picLocks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6950" y="4008438"/>
                        <a:ext cx="3879850" cy="2041525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Left Brace 8"/>
          <p:cNvSpPr/>
          <p:nvPr/>
        </p:nvSpPr>
        <p:spPr>
          <a:xfrm rot="16200000">
            <a:off x="1993065" y="2799296"/>
            <a:ext cx="144235" cy="978126"/>
          </a:xfrm>
          <a:prstGeom prst="leftBrace">
            <a:avLst/>
          </a:prstGeom>
          <a:ln w="38100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513593" y="3368701"/>
            <a:ext cx="10951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Score(</a:t>
            </a:r>
            <a:r>
              <a:rPr lang="en-US" sz="2000" b="1" dirty="0" err="1" smtClean="0">
                <a:solidFill>
                  <a:srgbClr val="800000"/>
                </a:solidFill>
              </a:rPr>
              <a:t>y</a:t>
            </a:r>
            <a:r>
              <a:rPr lang="en-US" sz="2000" b="1" baseline="-25000" dirty="0" err="1">
                <a:solidFill>
                  <a:srgbClr val="800000"/>
                </a:solidFill>
              </a:rPr>
              <a:t>i</a:t>
            </a:r>
            <a:r>
              <a:rPr lang="en-US" sz="2000" b="1" dirty="0" smtClean="0">
                <a:solidFill>
                  <a:srgbClr val="800000"/>
                </a:solidFill>
              </a:rPr>
              <a:t>)</a:t>
            </a:r>
            <a:endParaRPr lang="en-US" sz="2000" b="1" dirty="0">
              <a:solidFill>
                <a:srgbClr val="8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837230" y="3372813"/>
            <a:ext cx="11647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Score(y</a:t>
            </a:r>
            <a:r>
              <a:rPr lang="en-US" sz="2000" b="1" baseline="30000" dirty="0" smtClean="0">
                <a:solidFill>
                  <a:srgbClr val="800000"/>
                </a:solidFill>
              </a:rPr>
              <a:t>’</a:t>
            </a:r>
            <a:r>
              <a:rPr lang="en-US" sz="2000" b="1" dirty="0" smtClean="0">
                <a:solidFill>
                  <a:srgbClr val="800000"/>
                </a:solidFill>
              </a:rPr>
              <a:t>)</a:t>
            </a:r>
            <a:endParaRPr lang="en-US" sz="2000" b="1" dirty="0">
              <a:solidFill>
                <a:srgbClr val="8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54542" y="3383213"/>
            <a:ext cx="96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Loss(y</a:t>
            </a:r>
            <a:r>
              <a:rPr lang="en-US" sz="2000" b="1" baseline="30000" dirty="0" smtClean="0">
                <a:solidFill>
                  <a:srgbClr val="800000"/>
                </a:solidFill>
              </a:rPr>
              <a:t>’</a:t>
            </a:r>
            <a:r>
              <a:rPr lang="en-US" sz="2000" b="1" dirty="0" smtClean="0">
                <a:solidFill>
                  <a:srgbClr val="800000"/>
                </a:solidFill>
              </a:rPr>
              <a:t>)</a:t>
            </a:r>
            <a:endParaRPr lang="en-US" sz="2000" b="1" dirty="0">
              <a:solidFill>
                <a:srgbClr val="80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678795" y="3384180"/>
            <a:ext cx="7716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Slack</a:t>
            </a:r>
            <a:endParaRPr lang="en-US" sz="2000" b="1" dirty="0">
              <a:solidFill>
                <a:srgbClr val="800000"/>
              </a:solidFill>
            </a:endParaRPr>
          </a:p>
        </p:txBody>
      </p:sp>
      <p:sp>
        <p:nvSpPr>
          <p:cNvPr id="19" name="Left Brace 18"/>
          <p:cNvSpPr/>
          <p:nvPr/>
        </p:nvSpPr>
        <p:spPr>
          <a:xfrm rot="16200000">
            <a:off x="3345684" y="2799295"/>
            <a:ext cx="144235" cy="978126"/>
          </a:xfrm>
          <a:prstGeom prst="leftBrace">
            <a:avLst/>
          </a:prstGeom>
          <a:ln w="38100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eft Brace 19"/>
          <p:cNvSpPr/>
          <p:nvPr/>
        </p:nvSpPr>
        <p:spPr>
          <a:xfrm rot="16200000">
            <a:off x="4875457" y="2480668"/>
            <a:ext cx="144234" cy="1615375"/>
          </a:xfrm>
          <a:prstGeom prst="leftBrace">
            <a:avLst/>
          </a:prstGeom>
          <a:ln w="38100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Brace 20"/>
          <p:cNvSpPr/>
          <p:nvPr/>
        </p:nvSpPr>
        <p:spPr>
          <a:xfrm rot="16200000">
            <a:off x="5990050" y="3110559"/>
            <a:ext cx="144235" cy="355600"/>
          </a:xfrm>
          <a:prstGeom prst="leftBrace">
            <a:avLst/>
          </a:prstGeom>
          <a:ln w="38100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49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641289" y="1524000"/>
            <a:ext cx="8839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000" dirty="0" smtClean="0">
                <a:solidFill>
                  <a:srgbClr val="953735"/>
                </a:solidFill>
              </a:rPr>
              <a:t>ε</a:t>
            </a:r>
            <a:r>
              <a:rPr lang="en-US" sz="2000" dirty="0" smtClean="0">
                <a:solidFill>
                  <a:srgbClr val="953735"/>
                </a:solidFill>
              </a:rPr>
              <a:t>=0.02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6641289" y="1924111"/>
            <a:ext cx="317878" cy="62309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501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OleChart spid="819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800000"/>
                </a:solidFill>
              </a:rPr>
              <a:t>Recap: </a:t>
            </a:r>
            <a:r>
              <a:rPr lang="en-US" dirty="0" smtClean="0"/>
              <a:t>General Multiclass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39447"/>
          </a:xfrm>
        </p:spPr>
        <p:txBody>
          <a:bodyPr>
            <a:normAutofit/>
          </a:bodyPr>
          <a:lstStyle/>
          <a:p>
            <a:r>
              <a:rPr lang="en-US" dirty="0"/>
              <a:t>x = “Fish </a:t>
            </a:r>
            <a:r>
              <a:rPr lang="en-US" dirty="0" smtClean="0"/>
              <a:t>sleep</a:t>
            </a:r>
            <a:r>
              <a:rPr lang="en-US" dirty="0"/>
              <a:t>”</a:t>
            </a:r>
          </a:p>
          <a:p>
            <a:r>
              <a:rPr lang="en-US" dirty="0"/>
              <a:t>y = (N, V)</a:t>
            </a:r>
          </a:p>
          <a:p>
            <a:endParaRPr lang="en-US" sz="500" dirty="0" smtClean="0"/>
          </a:p>
          <a:p>
            <a:r>
              <a:rPr lang="en-US" dirty="0" smtClean="0"/>
              <a:t>Multiclass prediction:</a:t>
            </a:r>
          </a:p>
          <a:p>
            <a:pPr lvl="1"/>
            <a:r>
              <a:rPr lang="en-US" dirty="0" smtClean="0"/>
              <a:t>All possible length-M sequences as different class</a:t>
            </a:r>
          </a:p>
          <a:p>
            <a:pPr lvl="1"/>
            <a:r>
              <a:rPr lang="en-US" dirty="0" smtClean="0"/>
              <a:t>(D, D),  (D, N),  (D, V),  (D, </a:t>
            </a:r>
            <a:r>
              <a:rPr lang="en-US" dirty="0" err="1" smtClean="0"/>
              <a:t>Adj</a:t>
            </a:r>
            <a:r>
              <a:rPr lang="en-US" dirty="0" smtClean="0"/>
              <a:t>),  (D, </a:t>
            </a:r>
            <a:r>
              <a:rPr lang="en-US" dirty="0" err="1" smtClean="0"/>
              <a:t>Adv</a:t>
            </a:r>
            <a:r>
              <a:rPr lang="en-US" dirty="0" smtClean="0"/>
              <a:t>),  (D, </a:t>
            </a:r>
            <a:r>
              <a:rPr lang="en-US" dirty="0" err="1" smtClean="0"/>
              <a:t>Pr</a:t>
            </a:r>
            <a:r>
              <a:rPr lang="en-US" dirty="0" smtClean="0"/>
              <a:t>)  (N, D),  (N, N),  (N, V),  (N, </a:t>
            </a:r>
            <a:r>
              <a:rPr lang="en-US" dirty="0" err="1" smtClean="0"/>
              <a:t>Adj</a:t>
            </a:r>
            <a:r>
              <a:rPr lang="en-US" dirty="0" smtClean="0"/>
              <a:t>),  (N, </a:t>
            </a:r>
            <a:r>
              <a:rPr lang="en-US" dirty="0" err="1" smtClean="0"/>
              <a:t>Adv</a:t>
            </a:r>
            <a:r>
              <a:rPr lang="en-US" dirty="0" smtClean="0"/>
              <a:t>), …</a:t>
            </a:r>
          </a:p>
          <a:p>
            <a:pPr lvl="1"/>
            <a:endParaRPr lang="en-US" sz="500" dirty="0" smtClean="0"/>
          </a:p>
          <a:p>
            <a:r>
              <a:rPr lang="en-US" b="1" dirty="0" smtClean="0"/>
              <a:t>L</a:t>
            </a:r>
            <a:r>
              <a:rPr lang="en-US" b="1" baseline="30000" dirty="0" smtClean="0"/>
              <a:t>M </a:t>
            </a:r>
            <a:r>
              <a:rPr lang="en-US" b="1" dirty="0" smtClean="0"/>
              <a:t>classes!</a:t>
            </a:r>
          </a:p>
          <a:p>
            <a:pPr lvl="1"/>
            <a:r>
              <a:rPr lang="en-US" b="1" dirty="0" smtClean="0"/>
              <a:t>Length 2: 6</a:t>
            </a:r>
            <a:r>
              <a:rPr lang="en-US" b="1" baseline="30000" dirty="0" smtClean="0"/>
              <a:t>2</a:t>
            </a:r>
            <a:r>
              <a:rPr lang="en-US" b="1" dirty="0" smtClean="0"/>
              <a:t> = 36!</a:t>
            </a:r>
          </a:p>
          <a:p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125344" y="1624106"/>
            <a:ext cx="3461304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POS </a:t>
            </a:r>
            <a:r>
              <a:rPr lang="en-US" sz="2000" b="1" dirty="0" smtClean="0"/>
              <a:t>Tags:</a:t>
            </a:r>
          </a:p>
          <a:p>
            <a:pPr algn="ctr"/>
            <a:r>
              <a:rPr lang="en-US" sz="2000" dirty="0" err="1" smtClean="0"/>
              <a:t>Det</a:t>
            </a:r>
            <a:r>
              <a:rPr lang="en-US" sz="2000" dirty="0" smtClean="0"/>
              <a:t>, Noun, Verb, </a:t>
            </a:r>
            <a:r>
              <a:rPr lang="en-US" sz="2000" dirty="0" err="1" smtClean="0"/>
              <a:t>Adj</a:t>
            </a:r>
            <a:r>
              <a:rPr lang="en-US" sz="2000" dirty="0" smtClean="0"/>
              <a:t>, </a:t>
            </a:r>
            <a:r>
              <a:rPr lang="en-US" sz="2000" dirty="0" err="1" smtClean="0"/>
              <a:t>Adv</a:t>
            </a:r>
            <a:r>
              <a:rPr lang="en-US" sz="2000" dirty="0" smtClean="0"/>
              <a:t>, Prep</a:t>
            </a:r>
            <a:endParaRPr lang="en-US" sz="2000" dirty="0"/>
          </a:p>
        </p:txBody>
      </p:sp>
      <p:sp>
        <p:nvSpPr>
          <p:cNvPr id="6" name="Left Brace 5"/>
          <p:cNvSpPr/>
          <p:nvPr/>
        </p:nvSpPr>
        <p:spPr>
          <a:xfrm rot="16200000">
            <a:off x="6733215" y="895747"/>
            <a:ext cx="298824" cy="3303448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605497" y="2639214"/>
            <a:ext cx="550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L=6</a:t>
            </a:r>
            <a:endParaRPr lang="en-US" sz="2000" dirty="0"/>
          </a:p>
        </p:txBody>
      </p:sp>
      <p:sp>
        <p:nvSpPr>
          <p:cNvPr id="15" name="Rectangle 14"/>
          <p:cNvSpPr/>
          <p:nvPr/>
        </p:nvSpPr>
        <p:spPr>
          <a:xfrm>
            <a:off x="1131114" y="2942207"/>
            <a:ext cx="6971897" cy="304217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Can Model Everything! </a:t>
            </a:r>
          </a:p>
          <a:p>
            <a:pPr algn="ctr"/>
            <a:r>
              <a:rPr lang="en-US" sz="3200" dirty="0" smtClean="0"/>
              <a:t>(In Theory)</a:t>
            </a:r>
          </a:p>
          <a:p>
            <a:pPr algn="ctr"/>
            <a:endParaRPr lang="en-US" sz="3200" dirty="0" smtClean="0"/>
          </a:p>
          <a:p>
            <a:pPr algn="ctr"/>
            <a:r>
              <a:rPr lang="en-US" sz="3200" dirty="0" smtClean="0"/>
              <a:t>Exponential Explosion in #Classes!</a:t>
            </a:r>
          </a:p>
          <a:p>
            <a:pPr algn="ctr"/>
            <a:r>
              <a:rPr lang="en-US" sz="3200" dirty="0" smtClean="0"/>
              <a:t>(Not Tractable)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85161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07603"/>
            <a:ext cx="8229600" cy="4518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Guarantee for any </a:t>
            </a:r>
            <a:r>
              <a:rPr lang="en-US" dirty="0" err="1" smtClean="0"/>
              <a:t>ε</a:t>
            </a:r>
            <a:r>
              <a:rPr lang="en-US" dirty="0" smtClean="0"/>
              <a:t>&gt;0: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sz="2400" dirty="0" smtClean="0"/>
          </a:p>
          <a:p>
            <a:endParaRPr lang="en-US" dirty="0" smtClean="0"/>
          </a:p>
          <a:p>
            <a:r>
              <a:rPr lang="en-US" dirty="0" smtClean="0"/>
              <a:t>Complexity:</a:t>
            </a:r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4371426"/>
              </p:ext>
            </p:extLst>
          </p:nvPr>
        </p:nvGraphicFramePr>
        <p:xfrm>
          <a:off x="1807525" y="2364742"/>
          <a:ext cx="5954713" cy="2319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981" name="Equation" r:id="rId3" imgW="2895600" imgH="1130300" progId="Equation.3">
                  <p:embed/>
                </p:oleObj>
              </mc:Choice>
              <mc:Fallback>
                <p:oleObj name="Equation" r:id="rId3" imgW="2895600" imgH="1130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07525" y="2364742"/>
                        <a:ext cx="5954713" cy="2319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smtClean="0">
                <a:solidFill>
                  <a:srgbClr val="953735"/>
                </a:solidFill>
              </a:rPr>
              <a:t>Sneak Preview: </a:t>
            </a:r>
            <a:r>
              <a:rPr lang="en-US" sz="3800" dirty="0" smtClean="0"/>
              <a:t>Linear Convergence Rate</a:t>
            </a:r>
            <a:endParaRPr lang="en-US" sz="3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50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8178903"/>
              </p:ext>
            </p:extLst>
          </p:nvPr>
        </p:nvGraphicFramePr>
        <p:xfrm>
          <a:off x="3396457" y="4848225"/>
          <a:ext cx="900112" cy="98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982" name="Equation" r:id="rId5" imgW="393700" imgH="431800" progId="Equation.3">
                  <p:embed/>
                </p:oleObj>
              </mc:Choice>
              <mc:Fallback>
                <p:oleObj name="Equation" r:id="rId5" imgW="393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96457" y="4848225"/>
                        <a:ext cx="900112" cy="987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35886" y="6239550"/>
            <a:ext cx="7083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www.cs.cornell.edu</a:t>
            </a:r>
            <a:r>
              <a:rPr lang="en-US" dirty="0"/>
              <a:t>/people/</a:t>
            </a:r>
            <a:r>
              <a:rPr lang="en-US" dirty="0" err="1"/>
              <a:t>tj</a:t>
            </a:r>
            <a:r>
              <a:rPr lang="en-US" dirty="0"/>
              <a:t>/publications/joachims_etal_09a.pdf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77252" y="5070799"/>
            <a:ext cx="28520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Approximately minimize </a:t>
            </a:r>
          </a:p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Hinge Loss w/ tolerance </a:t>
            </a:r>
            <a:r>
              <a:rPr lang="en-US" sz="2000" dirty="0" err="1" smtClean="0">
                <a:solidFill>
                  <a:schemeClr val="accent4">
                    <a:lumMod val="75000"/>
                  </a:schemeClr>
                </a:solidFill>
              </a:rPr>
              <a:t>ε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96569" y="4448115"/>
            <a:ext cx="2385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Complexity of Viterbi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125582" y="4868747"/>
            <a:ext cx="572590" cy="25502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732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Recap: </a:t>
            </a:r>
            <a:r>
              <a:rPr lang="en-US" dirty="0" smtClean="0"/>
              <a:t>Structural SVMs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Minimize Hamming Hinge Loss</a:t>
            </a:r>
          </a:p>
          <a:p>
            <a:pPr lvl="1"/>
            <a:r>
              <a:rPr lang="en-US" dirty="0" smtClean="0"/>
              <a:t>Maximizes margin between </a:t>
            </a:r>
            <a:r>
              <a:rPr lang="en-US" dirty="0" err="1" smtClean="0"/>
              <a:t>y</a:t>
            </a:r>
            <a:r>
              <a:rPr lang="en-US" baseline="30000" dirty="0" err="1" smtClean="0"/>
              <a:t>i</a:t>
            </a:r>
            <a:r>
              <a:rPr lang="en-US" dirty="0" smtClean="0"/>
              <a:t> and incorrect y’</a:t>
            </a:r>
          </a:p>
          <a:p>
            <a:pPr lvl="1"/>
            <a:r>
              <a:rPr lang="en-US" dirty="0" smtClean="0"/>
              <a:t>Desired Margin Depends on Hamming Loss</a:t>
            </a:r>
          </a:p>
          <a:p>
            <a:endParaRPr lang="en-US" sz="1000" dirty="0"/>
          </a:p>
          <a:p>
            <a:r>
              <a:rPr lang="en-US" dirty="0" smtClean="0"/>
              <a:t>Reduces to Conventional Multiclass SVMs</a:t>
            </a:r>
          </a:p>
          <a:p>
            <a:pPr lvl="1"/>
            <a:r>
              <a:rPr lang="en-US" dirty="0" smtClean="0"/>
              <a:t>If scoring function F decomposes</a:t>
            </a:r>
          </a:p>
          <a:p>
            <a:pPr lvl="1"/>
            <a:endParaRPr lang="en-US" sz="1000" dirty="0"/>
          </a:p>
          <a:p>
            <a:r>
              <a:rPr lang="en-US" dirty="0" smtClean="0"/>
              <a:t>Naïve Training takes exponential time</a:t>
            </a:r>
          </a:p>
          <a:p>
            <a:pPr lvl="1"/>
            <a:r>
              <a:rPr lang="en-US" dirty="0" smtClean="0"/>
              <a:t>Next Lecture: Efficient Approximate Training </a:t>
            </a:r>
          </a:p>
          <a:p>
            <a:endParaRPr lang="en-US" sz="5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850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Lecture Thursday:</a:t>
            </a:r>
          </a:p>
          <a:p>
            <a:pPr lvl="1"/>
            <a:r>
              <a:rPr lang="en-US" dirty="0"/>
              <a:t>Structural SVM Training</a:t>
            </a:r>
          </a:p>
          <a:p>
            <a:pPr lvl="1"/>
            <a:r>
              <a:rPr lang="en-US" dirty="0"/>
              <a:t>General Structured </a:t>
            </a:r>
            <a:r>
              <a:rPr lang="en-US" dirty="0" smtClean="0"/>
              <a:t>Prediction</a:t>
            </a:r>
          </a:p>
          <a:p>
            <a:endParaRPr lang="en-US" sz="2000" dirty="0"/>
          </a:p>
          <a:p>
            <a:r>
              <a:rPr lang="en-US" b="1" dirty="0" smtClean="0"/>
              <a:t>Recitation </a:t>
            </a:r>
            <a:r>
              <a:rPr lang="en-US" b="1" dirty="0"/>
              <a:t>Tomorrow:</a:t>
            </a:r>
          </a:p>
          <a:p>
            <a:pPr lvl="1"/>
            <a:r>
              <a:rPr lang="en-US" dirty="0"/>
              <a:t>Gradient Descent for Non-</a:t>
            </a:r>
            <a:r>
              <a:rPr lang="en-US" dirty="0" smtClean="0"/>
              <a:t>Differentiable Obj.</a:t>
            </a:r>
            <a:endParaRPr lang="en-US" dirty="0"/>
          </a:p>
          <a:p>
            <a:pPr lvl="2"/>
            <a:r>
              <a:rPr lang="en-US" dirty="0"/>
              <a:t>E.g., Lasso, Hinge Loss</a:t>
            </a:r>
          </a:p>
          <a:p>
            <a:pPr lvl="1"/>
            <a:r>
              <a:rPr lang="en-US" dirty="0"/>
              <a:t>Accelerated Gradient Descent for Faster Training</a:t>
            </a:r>
          </a:p>
          <a:p>
            <a:pPr lvl="2"/>
            <a:endParaRPr lang="en-US" sz="5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138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6059" y="274638"/>
            <a:ext cx="8466713" cy="11430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800000"/>
                </a:solidFill>
              </a:rPr>
              <a:t>Recap: </a:t>
            </a:r>
            <a:r>
              <a:rPr lang="en-US" dirty="0" smtClean="0"/>
              <a:t>Independent Multiclass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798451"/>
            <a:ext cx="8229600" cy="3327712"/>
          </a:xfrm>
        </p:spPr>
        <p:txBody>
          <a:bodyPr/>
          <a:lstStyle/>
          <a:p>
            <a:r>
              <a:rPr lang="en-US" dirty="0" smtClean="0"/>
              <a:t>Treat each word independently (assumption)</a:t>
            </a:r>
          </a:p>
          <a:p>
            <a:pPr lvl="1"/>
            <a:r>
              <a:rPr lang="en-US" dirty="0" smtClean="0"/>
              <a:t>Independent multiclass prediction per word</a:t>
            </a:r>
          </a:p>
          <a:p>
            <a:pPr lvl="1"/>
            <a:r>
              <a:rPr lang="en-US" dirty="0" smtClean="0"/>
              <a:t>Predict for x=“I” independently</a:t>
            </a:r>
          </a:p>
          <a:p>
            <a:pPr lvl="1"/>
            <a:r>
              <a:rPr lang="en-US" dirty="0" smtClean="0"/>
              <a:t>Predict for x=“fish” independently</a:t>
            </a:r>
          </a:p>
          <a:p>
            <a:pPr lvl="1"/>
            <a:r>
              <a:rPr lang="en-US" dirty="0" smtClean="0"/>
              <a:t>Predict for x=“often” independently</a:t>
            </a:r>
          </a:p>
          <a:p>
            <a:pPr lvl="1"/>
            <a:r>
              <a:rPr lang="en-US" dirty="0" smtClean="0"/>
              <a:t>Concatenate predictions.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693096" y="1425529"/>
            <a:ext cx="2993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x</a:t>
            </a:r>
            <a:r>
              <a:rPr lang="en-US" sz="3600" dirty="0" smtClean="0"/>
              <a:t>=“I fish often”</a:t>
            </a:r>
            <a:endParaRPr lang="en-US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5125344" y="1405684"/>
            <a:ext cx="3461304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POS </a:t>
            </a:r>
            <a:r>
              <a:rPr lang="en-US" sz="2000" b="1" dirty="0" smtClean="0"/>
              <a:t>Tags:</a:t>
            </a:r>
          </a:p>
          <a:p>
            <a:pPr algn="ctr"/>
            <a:r>
              <a:rPr lang="en-US" sz="2000" dirty="0" err="1" smtClean="0"/>
              <a:t>Det</a:t>
            </a:r>
            <a:r>
              <a:rPr lang="en-US" sz="2000" dirty="0" smtClean="0"/>
              <a:t>, Noun, Verb, </a:t>
            </a:r>
            <a:r>
              <a:rPr lang="en-US" sz="2000" dirty="0" err="1" smtClean="0"/>
              <a:t>Adj</a:t>
            </a:r>
            <a:r>
              <a:rPr lang="en-US" sz="2000" dirty="0" smtClean="0"/>
              <a:t>, </a:t>
            </a:r>
            <a:r>
              <a:rPr lang="en-US" sz="2000" dirty="0" err="1" smtClean="0"/>
              <a:t>Adv</a:t>
            </a:r>
            <a:r>
              <a:rPr lang="en-US" sz="2000" dirty="0" smtClean="0"/>
              <a:t>, Prep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366059" y="6254981"/>
            <a:ext cx="4179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Assume pronouns are nouns for simplicity.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27464" y="2798451"/>
            <a:ext cx="7939339" cy="3055738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#Classes = #POS Tags</a:t>
            </a:r>
          </a:p>
          <a:p>
            <a:pPr algn="ctr"/>
            <a:r>
              <a:rPr lang="en-US" sz="3200" dirty="0" smtClean="0"/>
              <a:t>(6 in our example)</a:t>
            </a:r>
          </a:p>
          <a:p>
            <a:pPr algn="ctr"/>
            <a:endParaRPr lang="en-US" sz="2400" dirty="0" smtClean="0"/>
          </a:p>
          <a:p>
            <a:pPr algn="ctr"/>
            <a:r>
              <a:rPr lang="en-US" sz="3200" dirty="0" smtClean="0"/>
              <a:t>Solvable using standard multiclass prediction.</a:t>
            </a:r>
          </a:p>
          <a:p>
            <a:pPr algn="ctr"/>
            <a:r>
              <a:rPr lang="en-US" sz="3200" dirty="0" smtClean="0"/>
              <a:t>But ignores context!</a:t>
            </a:r>
            <a:endParaRPr lang="en-US" sz="3200" dirty="0"/>
          </a:p>
        </p:txBody>
      </p:sp>
      <p:sp>
        <p:nvSpPr>
          <p:cNvPr id="9" name="Left Brace 8"/>
          <p:cNvSpPr/>
          <p:nvPr/>
        </p:nvSpPr>
        <p:spPr>
          <a:xfrm rot="16200000">
            <a:off x="6733215" y="654874"/>
            <a:ext cx="298824" cy="3303448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605497" y="2398341"/>
            <a:ext cx="550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L=6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4800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-Order Sequence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General multiclass:</a:t>
            </a:r>
          </a:p>
          <a:p>
            <a:pPr lvl="1"/>
            <a:r>
              <a:rPr lang="en-US" sz="2400" dirty="0" smtClean="0"/>
              <a:t>Unique scoring function per entire seq.</a:t>
            </a:r>
          </a:p>
          <a:p>
            <a:pPr lvl="1"/>
            <a:r>
              <a:rPr lang="en-US" sz="2400" dirty="0" smtClean="0"/>
              <a:t>Very intractable</a:t>
            </a:r>
          </a:p>
          <a:p>
            <a:r>
              <a:rPr lang="en-US" dirty="0" smtClean="0"/>
              <a:t>Independent multiclass</a:t>
            </a:r>
          </a:p>
          <a:p>
            <a:pPr lvl="1"/>
            <a:r>
              <a:rPr lang="en-US" sz="2400" dirty="0" smtClean="0"/>
              <a:t>Scoring function per token, apply to each token in seq.</a:t>
            </a:r>
          </a:p>
          <a:p>
            <a:pPr lvl="1"/>
            <a:r>
              <a:rPr lang="en-US" sz="2400" dirty="0" smtClean="0"/>
              <a:t>Ignores context, low accuracy</a:t>
            </a:r>
            <a:endParaRPr lang="en-US" sz="1000" dirty="0"/>
          </a:p>
          <a:p>
            <a:r>
              <a:rPr lang="en-US" b="1" dirty="0" smtClean="0"/>
              <a:t>First-order models </a:t>
            </a:r>
          </a:p>
          <a:p>
            <a:pPr lvl="1"/>
            <a:r>
              <a:rPr lang="en-US" sz="2400" b="1" dirty="0" smtClean="0"/>
              <a:t>Scoring function per pair of tokens.</a:t>
            </a:r>
          </a:p>
          <a:p>
            <a:pPr lvl="1"/>
            <a:r>
              <a:rPr lang="en-US" sz="2400" b="1" dirty="0" smtClean="0"/>
              <a:t>“Sweet spot” between fully general &amp; </a:t>
            </a:r>
            <a:r>
              <a:rPr lang="en-US" sz="2400" b="1" dirty="0" err="1" smtClean="0"/>
              <a:t>ind.</a:t>
            </a:r>
            <a:r>
              <a:rPr lang="en-US" sz="2400" b="1" dirty="0" smtClean="0"/>
              <a:t> multiclass</a:t>
            </a:r>
          </a:p>
          <a:p>
            <a:pPr lvl="1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08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5611147"/>
              </p:ext>
            </p:extLst>
          </p:nvPr>
        </p:nvGraphicFramePr>
        <p:xfrm>
          <a:off x="1774234" y="1405743"/>
          <a:ext cx="2841625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1889" name="Equation" r:id="rId3" imgW="1663700" imgH="482600" progId="Equation.3">
                  <p:embed/>
                </p:oleObj>
              </mc:Choice>
              <mc:Fallback>
                <p:oleObj name="Equation" r:id="rId3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74234" y="1405743"/>
                        <a:ext cx="2841625" cy="823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/>
              <a:t>-</a:t>
            </a:r>
            <a:r>
              <a:rPr lang="en-US" dirty="0" smtClean="0"/>
              <a:t>Order Sequence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3654" y="6111618"/>
            <a:ext cx="2237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baseline="30000" dirty="0" smtClean="0"/>
              <a:t>0</a:t>
            </a:r>
            <a:r>
              <a:rPr lang="en-US" dirty="0" smtClean="0"/>
              <a:t> = special start state</a:t>
            </a:r>
            <a:endParaRPr lang="en-US" baseline="30000" dirty="0"/>
          </a:p>
        </p:txBody>
      </p:sp>
      <p:sp>
        <p:nvSpPr>
          <p:cNvPr id="12" name="TextBox 11"/>
          <p:cNvSpPr txBox="1"/>
          <p:nvPr/>
        </p:nvSpPr>
        <p:spPr>
          <a:xfrm>
            <a:off x="1745086" y="2128029"/>
            <a:ext cx="1920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transitions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4208433" y="2057620"/>
            <a:ext cx="190620" cy="17203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56551" y="2128029"/>
            <a:ext cx="225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input features 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3194854" y="2090320"/>
            <a:ext cx="171983" cy="13933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086540" y="1616763"/>
            <a:ext cx="1916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Scoring Function</a:t>
            </a:r>
            <a:endParaRPr lang="en-US" sz="2000" dirty="0"/>
          </a:p>
        </p:txBody>
      </p:sp>
      <p:sp>
        <p:nvSpPr>
          <p:cNvPr id="22" name="Rectangle 21"/>
          <p:cNvSpPr/>
          <p:nvPr/>
        </p:nvSpPr>
        <p:spPr>
          <a:xfrm>
            <a:off x="782598" y="1417248"/>
            <a:ext cx="7599507" cy="107302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457200" y="2773660"/>
            <a:ext cx="8229600" cy="335250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x = “Fish Sleep”</a:t>
            </a:r>
          </a:p>
        </p:txBody>
      </p:sp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9336367"/>
              </p:ext>
            </p:extLst>
          </p:nvPr>
        </p:nvGraphicFramePr>
        <p:xfrm>
          <a:off x="1025012" y="3788082"/>
          <a:ext cx="1899675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986"/>
                <a:gridCol w="569742"/>
                <a:gridCol w="517947"/>
              </a:tblGrid>
              <a:tr h="33514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u</a:t>
                      </a:r>
                      <a:r>
                        <a:rPr lang="en-US" baseline="-25000" dirty="0" err="1" smtClean="0"/>
                        <a:t>N</a:t>
                      </a:r>
                      <a:r>
                        <a:rPr lang="en-US" baseline="-25000" dirty="0" smtClean="0"/>
                        <a:t>,*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u</a:t>
                      </a:r>
                      <a:r>
                        <a:rPr lang="en-US" baseline="-25000" dirty="0" err="1" smtClean="0"/>
                        <a:t>V</a:t>
                      </a:r>
                      <a:r>
                        <a:rPr lang="en-US" baseline="-25000" dirty="0" smtClean="0"/>
                        <a:t>,*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35146">
                <a:tc>
                  <a:txBody>
                    <a:bodyPr/>
                    <a:lstStyle/>
                    <a:p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351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*,V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351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*,Start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596929"/>
              </p:ext>
            </p:extLst>
          </p:nvPr>
        </p:nvGraphicFramePr>
        <p:xfrm>
          <a:off x="3504893" y="3788082"/>
          <a:ext cx="1972796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9177"/>
                <a:gridCol w="607890"/>
                <a:gridCol w="555729"/>
              </a:tblGrid>
              <a:tr h="33514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w</a:t>
                      </a:r>
                      <a:r>
                        <a:rPr lang="en-US" baseline="-25000" dirty="0" err="1" smtClean="0"/>
                        <a:t>N</a:t>
                      </a:r>
                      <a:r>
                        <a:rPr lang="en-US" baseline="-25000" dirty="0" smtClean="0"/>
                        <a:t>,*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w</a:t>
                      </a:r>
                      <a:r>
                        <a:rPr lang="en-US" baseline="-25000" dirty="0" err="1" smtClean="0"/>
                        <a:t>V</a:t>
                      </a:r>
                      <a:r>
                        <a:rPr lang="en-US" baseline="-25000" dirty="0" smtClean="0"/>
                        <a:t>,*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35146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w</a:t>
                      </a:r>
                      <a:r>
                        <a:rPr lang="en-US" baseline="-25000" dirty="0" smtClean="0"/>
                        <a:t>*,Fish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3514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w</a:t>
                      </a:r>
                      <a:r>
                        <a:rPr lang="en-US" baseline="-25000" dirty="0" smtClean="0"/>
                        <a:t>*,Sleep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0" name="TextBox 29"/>
          <p:cNvSpPr txBox="1"/>
          <p:nvPr/>
        </p:nvSpPr>
        <p:spPr>
          <a:xfrm>
            <a:off x="2493350" y="5509852"/>
            <a:ext cx="5694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</a:rPr>
              <a:t>u</a:t>
            </a:r>
            <a:r>
              <a:rPr lang="en-US" sz="2000" baseline="-25000" dirty="0" err="1" smtClean="0">
                <a:solidFill>
                  <a:schemeClr val="accent2">
                    <a:lumMod val="75000"/>
                  </a:schemeClr>
                </a:solidFill>
              </a:rPr>
              <a:t>N,V</a:t>
            </a:r>
            <a:endParaRPr lang="en-US" sz="2000" baseline="-25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32" name="Straight Arrow Connector 31"/>
          <p:cNvCxnSpPr>
            <a:stCxn id="30" idx="1"/>
          </p:cNvCxnSpPr>
          <p:nvPr/>
        </p:nvCxnSpPr>
        <p:spPr>
          <a:xfrm flipH="1" flipV="1">
            <a:off x="2100193" y="4800864"/>
            <a:ext cx="393157" cy="90904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708097" y="5240022"/>
            <a:ext cx="7822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accent2">
                    <a:lumMod val="75000"/>
                  </a:schemeClr>
                </a:solidFill>
              </a:rPr>
              <a:t>w</a:t>
            </a:r>
            <a:r>
              <a:rPr lang="en-US" sz="2000" baseline="-25000" dirty="0" err="1">
                <a:solidFill>
                  <a:schemeClr val="accent2">
                    <a:lumMod val="75000"/>
                  </a:schemeClr>
                </a:solidFill>
              </a:rPr>
              <a:t>V</a:t>
            </a:r>
            <a:r>
              <a:rPr lang="en-US" sz="2000" baseline="-25000" dirty="0" err="1" smtClean="0">
                <a:solidFill>
                  <a:schemeClr val="accent2">
                    <a:lumMod val="75000"/>
                  </a:schemeClr>
                </a:solidFill>
              </a:rPr>
              <a:t>,Fish</a:t>
            </a:r>
            <a:endParaRPr lang="en-US" sz="2000" baseline="-25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4491291" y="4483911"/>
            <a:ext cx="383144" cy="82299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077772"/>
              </p:ext>
            </p:extLst>
          </p:nvPr>
        </p:nvGraphicFramePr>
        <p:xfrm>
          <a:off x="5971082" y="3788082"/>
          <a:ext cx="2152737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4515"/>
                <a:gridCol w="1418222"/>
              </a:tblGrid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y,x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1+2-2+1 = 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1+2+2+0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= 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-1+1+2+1 = 3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-1+1-2+0 = -1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7756268"/>
              </p:ext>
            </p:extLst>
          </p:nvPr>
        </p:nvGraphicFramePr>
        <p:xfrm>
          <a:off x="6001400" y="2823526"/>
          <a:ext cx="1967174" cy="6387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1890" name="Equation" r:id="rId5" imgW="939800" imgH="304800" progId="Equation.3">
                  <p:embed/>
                </p:oleObj>
              </mc:Choice>
              <mc:Fallback>
                <p:oleObj name="Equation" r:id="rId5" imgW="9398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01400" y="2823526"/>
                        <a:ext cx="1967174" cy="6387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93006" y="2773660"/>
            <a:ext cx="1578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Prediction:</a:t>
            </a:r>
            <a:endParaRPr lang="en-US" sz="2400" b="1" dirty="0"/>
          </a:p>
        </p:txBody>
      </p:sp>
      <p:sp>
        <p:nvSpPr>
          <p:cNvPr id="6" name="Freeform 5"/>
          <p:cNvSpPr/>
          <p:nvPr/>
        </p:nvSpPr>
        <p:spPr>
          <a:xfrm>
            <a:off x="7733632" y="3235325"/>
            <a:ext cx="815473" cy="1477043"/>
          </a:xfrm>
          <a:custGeom>
            <a:avLst/>
            <a:gdLst>
              <a:gd name="connsiteX0" fmla="*/ 0 w 797240"/>
              <a:gd name="connsiteY0" fmla="*/ 0 h 1437105"/>
              <a:gd name="connsiteX1" fmla="*/ 795421 w 797240"/>
              <a:gd name="connsiteY1" fmla="*/ 842211 h 1437105"/>
              <a:gd name="connsiteX2" fmla="*/ 233947 w 797240"/>
              <a:gd name="connsiteY2" fmla="*/ 1437105 h 1437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97240" h="1437105">
                <a:moveTo>
                  <a:pt x="0" y="0"/>
                </a:moveTo>
                <a:cubicBezTo>
                  <a:pt x="378215" y="301347"/>
                  <a:pt x="756430" y="602694"/>
                  <a:pt x="795421" y="842211"/>
                </a:cubicBezTo>
                <a:cubicBezTo>
                  <a:pt x="834412" y="1081728"/>
                  <a:pt x="233947" y="1437105"/>
                  <a:pt x="233947" y="1437105"/>
                </a:cubicBezTo>
              </a:path>
            </a:pathLst>
          </a:cu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54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7440521"/>
              </p:ext>
            </p:extLst>
          </p:nvPr>
        </p:nvGraphicFramePr>
        <p:xfrm>
          <a:off x="5741779" y="1460566"/>
          <a:ext cx="2680368" cy="2005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095" name="Equation" r:id="rId3" imgW="1905000" imgH="1422400" progId="Equation.3">
                  <p:embed/>
                </p:oleObj>
              </mc:Choice>
              <mc:Fallback>
                <p:oleObj name="Equation" r:id="rId3" imgW="1905000" imgH="142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41779" y="1460566"/>
                        <a:ext cx="2680368" cy="2005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665584"/>
              </p:ext>
            </p:extLst>
          </p:nvPr>
        </p:nvGraphicFramePr>
        <p:xfrm>
          <a:off x="1405692" y="442077"/>
          <a:ext cx="2733675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096" name="Equation" r:id="rId5" imgW="1943100" imgH="889000" progId="Equation.3">
                  <p:embed/>
                </p:oleObj>
              </mc:Choice>
              <mc:Fallback>
                <p:oleObj name="Equation" r:id="rId5" imgW="19431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05692" y="442077"/>
                        <a:ext cx="2733675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283340"/>
              </p:ext>
            </p:extLst>
          </p:nvPr>
        </p:nvGraphicFramePr>
        <p:xfrm>
          <a:off x="1459667" y="4911433"/>
          <a:ext cx="2679700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097" name="Equation" r:id="rId7" imgW="1905000" imgH="889000" progId="Equation.3">
                  <p:embed/>
                </p:oleObj>
              </mc:Choice>
              <mc:Fallback>
                <p:oleObj name="Equation" r:id="rId7" imgW="19050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59667" y="4911433"/>
                        <a:ext cx="2679700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5049258"/>
              </p:ext>
            </p:extLst>
          </p:nvPr>
        </p:nvGraphicFramePr>
        <p:xfrm>
          <a:off x="1385645" y="1847850"/>
          <a:ext cx="2751138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098" name="Equation" r:id="rId9" imgW="1955800" imgH="889000" progId="Equation.3">
                  <p:embed/>
                </p:oleObj>
              </mc:Choice>
              <mc:Fallback>
                <p:oleObj name="Equation" r:id="rId9" imgW="19558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385645" y="1847850"/>
                        <a:ext cx="2751138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7443259"/>
              </p:ext>
            </p:extLst>
          </p:nvPr>
        </p:nvGraphicFramePr>
        <p:xfrm>
          <a:off x="1473460" y="3425825"/>
          <a:ext cx="2662238" cy="1254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099" name="Equation" r:id="rId11" imgW="1892300" imgH="889000" progId="Equation.3">
                  <p:embed/>
                </p:oleObj>
              </mc:Choice>
              <mc:Fallback>
                <p:oleObj name="Equation" r:id="rId11" imgW="18923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473460" y="3425825"/>
                        <a:ext cx="2662238" cy="1254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H="1" flipV="1">
            <a:off x="4188221" y="1546892"/>
            <a:ext cx="1393139" cy="71237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4188221" y="2433053"/>
            <a:ext cx="1393138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4188221" y="2593474"/>
            <a:ext cx="1393138" cy="104283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4188221" y="2707105"/>
            <a:ext cx="1459938" cy="2204328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itle 1"/>
          <p:cNvSpPr>
            <a:spLocks noGrp="1"/>
          </p:cNvSpPr>
          <p:nvPr>
            <p:ph type="title"/>
          </p:nvPr>
        </p:nvSpPr>
        <p:spPr>
          <a:xfrm>
            <a:off x="4812632" y="174375"/>
            <a:ext cx="3874168" cy="1143000"/>
          </a:xfrm>
        </p:spPr>
        <p:txBody>
          <a:bodyPr>
            <a:noAutofit/>
          </a:bodyPr>
          <a:lstStyle/>
          <a:p>
            <a:r>
              <a:rPr lang="en-US" dirty="0" smtClean="0"/>
              <a:t>New Notation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4291263" y="1055560"/>
            <a:ext cx="43313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Duplicate word features for each label.</a:t>
            </a:r>
            <a:endParaRPr lang="en-US" sz="2000" dirty="0"/>
          </a:p>
        </p:txBody>
      </p:sp>
      <p:sp>
        <p:nvSpPr>
          <p:cNvPr id="38" name="Left Brace 37"/>
          <p:cNvSpPr/>
          <p:nvPr/>
        </p:nvSpPr>
        <p:spPr>
          <a:xfrm>
            <a:off x="1256462" y="640057"/>
            <a:ext cx="176249" cy="2306554"/>
          </a:xfrm>
          <a:prstGeom prst="leftBrace">
            <a:avLst/>
          </a:prstGeom>
          <a:grpFill/>
          <a:ln w="25400"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Left Brace 38"/>
          <p:cNvSpPr/>
          <p:nvPr/>
        </p:nvSpPr>
        <p:spPr>
          <a:xfrm>
            <a:off x="1239000" y="3636306"/>
            <a:ext cx="176249" cy="2529252"/>
          </a:xfrm>
          <a:prstGeom prst="leftBrace">
            <a:avLst/>
          </a:prstGeom>
          <a:grpFill/>
          <a:ln w="25400"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359976" y="1318788"/>
            <a:ext cx="10054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Noun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Class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Features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54054" y="4449768"/>
            <a:ext cx="10054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Verb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Class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Features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19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7234944"/>
              </p:ext>
            </p:extLst>
          </p:nvPr>
        </p:nvGraphicFramePr>
        <p:xfrm>
          <a:off x="5890408" y="4355113"/>
          <a:ext cx="2371158" cy="13743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100" name="Equation" r:id="rId13" imgW="1600200" imgH="927100" progId="Equation.3">
                  <p:embed/>
                </p:oleObj>
              </mc:Choice>
              <mc:Fallback>
                <p:oleObj name="Equation" r:id="rId13" imgW="1600200" imgH="927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890408" y="4355113"/>
                        <a:ext cx="2371158" cy="13743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0" name="Straight Arrow Connector 19"/>
          <p:cNvCxnSpPr/>
          <p:nvPr/>
        </p:nvCxnSpPr>
        <p:spPr>
          <a:xfrm>
            <a:off x="7442866" y="3569043"/>
            <a:ext cx="0" cy="67877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82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1" grpId="0"/>
      <p:bldP spid="4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grpFill/>
        <a:ln>
          <a:solidFill>
            <a:srgbClr val="FF0000"/>
          </a:solidFill>
          <a:tailEnd type="arrow" w="sm" len="sm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7963</TotalTime>
  <Words>2449</Words>
  <Application>Microsoft Macintosh PowerPoint</Application>
  <PresentationFormat>On-screen Show (4:3)</PresentationFormat>
  <Paragraphs>600</Paragraphs>
  <Slides>52</Slides>
  <Notes>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Office Theme</vt:lpstr>
      <vt:lpstr>Equation</vt:lpstr>
      <vt:lpstr>Microsoft Equation</vt:lpstr>
      <vt:lpstr>Worksheet</vt:lpstr>
      <vt:lpstr>Machine Learning &amp; Data Mining CS/CNS/EE 155</vt:lpstr>
      <vt:lpstr>Announcements</vt:lpstr>
      <vt:lpstr>Today</vt:lpstr>
      <vt:lpstr>Recap: Sequence Prediction</vt:lpstr>
      <vt:lpstr>Recap: General Multiclass</vt:lpstr>
      <vt:lpstr>Recap: Independent Multiclass</vt:lpstr>
      <vt:lpstr>1st-Order Sequence Models</vt:lpstr>
      <vt:lpstr>1st-Order Sequence Model</vt:lpstr>
      <vt:lpstr>New Notation</vt:lpstr>
      <vt:lpstr>PowerPoint Presentation</vt:lpstr>
      <vt:lpstr>New Notation</vt:lpstr>
      <vt:lpstr>PowerPoint Presentation</vt:lpstr>
      <vt:lpstr>Why New Notation?</vt:lpstr>
      <vt:lpstr>Conditional Random Fields</vt:lpstr>
      <vt:lpstr>PowerPoint Presentation</vt:lpstr>
      <vt:lpstr>Reduction to Independent Multiclass</vt:lpstr>
      <vt:lpstr>Computing Predictions (Viterbi)</vt:lpstr>
      <vt:lpstr>PowerPoint Presentation</vt:lpstr>
      <vt:lpstr>PowerPoint Presentation</vt:lpstr>
      <vt:lpstr>PowerPoint Presentation</vt:lpstr>
      <vt:lpstr>PowerPoint Presentation</vt:lpstr>
      <vt:lpstr>Computing Conditional Probabilities</vt:lpstr>
      <vt:lpstr>Matrix Semiring</vt:lpstr>
      <vt:lpstr>Computing Partition Function</vt:lpstr>
      <vt:lpstr>Dealing w/ Numerical Instability</vt:lpstr>
      <vt:lpstr>Training</vt:lpstr>
      <vt:lpstr>Optimality Condition</vt:lpstr>
      <vt:lpstr>Computing P(yj=a,yj-1=b|x) (Forward-Backward)</vt:lpstr>
      <vt:lpstr>Forward-Backward for CRFs</vt:lpstr>
      <vt:lpstr>Dealing w/ Numerical Instability</vt:lpstr>
      <vt:lpstr>Recap: Conditional Random Fields</vt:lpstr>
      <vt:lpstr>Structural SVMs</vt:lpstr>
      <vt:lpstr>1st Order Sequential Model</vt:lpstr>
      <vt:lpstr>CRF Learning Revisited</vt:lpstr>
      <vt:lpstr>Other Loss Functions?</vt:lpstr>
      <vt:lpstr>Hamming Loss</vt:lpstr>
      <vt:lpstr>Surrogates of Hamming Loss</vt:lpstr>
      <vt:lpstr>Original Hinge Loss  (Support Vector Machine)</vt:lpstr>
      <vt:lpstr>Property of Hinge Loss</vt:lpstr>
      <vt:lpstr>Hamming Hinge Loss (Structural SVM)</vt:lpstr>
      <vt:lpstr>Hamming Hinge Loss</vt:lpstr>
      <vt:lpstr>PowerPoint Presentation</vt:lpstr>
      <vt:lpstr>PowerPoint Presentation</vt:lpstr>
      <vt:lpstr>Reduction to Independent Multiclass</vt:lpstr>
      <vt:lpstr>Story So Far: Structural SVMs</vt:lpstr>
      <vt:lpstr>When is Hinge Loss Better?</vt:lpstr>
      <vt:lpstr>Training Structural SVMs</vt:lpstr>
      <vt:lpstr>Approximate Hinge Loss</vt:lpstr>
      <vt:lpstr>Approximate Hinge Loss</vt:lpstr>
      <vt:lpstr>Sneak Preview: Linear Convergence Rate</vt:lpstr>
      <vt:lpstr>Recap: Structural SVMs</vt:lpstr>
      <vt:lpstr>Next Lecture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&amp; Data Mining CS/CNS/EE 155</dc:title>
  <dc:creator>Yisong Yue</dc:creator>
  <cp:lastModifiedBy>Yisong Yue</cp:lastModifiedBy>
  <cp:revision>4352</cp:revision>
  <dcterms:created xsi:type="dcterms:W3CDTF">2015-01-06T05:34:21Z</dcterms:created>
  <dcterms:modified xsi:type="dcterms:W3CDTF">2015-01-28T01:37:17Z</dcterms:modified>
</cp:coreProperties>
</file>

<file path=docProps/thumbnail.jpeg>
</file>